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22"/>
  </p:notesMasterIdLst>
  <p:handoutMasterIdLst>
    <p:handoutMasterId r:id="rId23"/>
  </p:handoutMasterIdLst>
  <p:sldIdLst>
    <p:sldId id="661" r:id="rId2"/>
    <p:sldId id="662" r:id="rId3"/>
    <p:sldId id="542" r:id="rId4"/>
    <p:sldId id="338" r:id="rId5"/>
    <p:sldId id="342" r:id="rId6"/>
    <p:sldId id="346" r:id="rId7"/>
    <p:sldId id="347" r:id="rId8"/>
    <p:sldId id="353" r:id="rId9"/>
    <p:sldId id="473" r:id="rId10"/>
    <p:sldId id="474" r:id="rId11"/>
    <p:sldId id="492" r:id="rId12"/>
    <p:sldId id="493" r:id="rId13"/>
    <p:sldId id="468" r:id="rId14"/>
    <p:sldId id="471" r:id="rId15"/>
    <p:sldId id="472" r:id="rId16"/>
    <p:sldId id="673" r:id="rId17"/>
    <p:sldId id="674" r:id="rId18"/>
    <p:sldId id="675" r:id="rId19"/>
    <p:sldId id="676" r:id="rId20"/>
    <p:sldId id="677" r:id="rId21"/>
  </p:sldIdLst>
  <p:sldSz cx="15119350" cy="10691813"/>
  <p:notesSz cx="6807200" cy="9939338"/>
  <p:embeddedFontLst>
    <p:embeddedFont>
      <p:font typeface="08서울남산체 M" panose="02020603020101020101" pitchFamily="18" charset="-127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HY헤드라인M" panose="02030600000101010101" pitchFamily="18" charset="-127"/>
      <p:regular r:id="rId31"/>
    </p:embeddedFont>
    <p:embeddedFont>
      <p:font typeface="나눔스퀘어" panose="020B0600000101010101" pitchFamily="50" charset="-127"/>
      <p:regular r:id="rId32"/>
    </p:embeddedFont>
    <p:embeddedFont>
      <p:font typeface="나눔스퀘어_ac" panose="020B0600000101010101" pitchFamily="50" charset="-127"/>
      <p:regular r:id="rId33"/>
    </p:embeddedFont>
    <p:embeddedFont>
      <p:font typeface="나눔스퀘어_ac Bold" panose="020B0600000101010101" pitchFamily="50" charset="-127"/>
      <p:bold r:id="rId34"/>
    </p:embeddedFont>
    <p:embeddedFont>
      <p:font typeface="맑은 고딕" panose="020B0503020000020004" pitchFamily="50" charset="-127"/>
      <p:regular r:id="rId35"/>
      <p:bold r:id="rId36"/>
    </p:embeddedFont>
    <p:embeddedFont>
      <p:font typeface="서울남산체 L" panose="02020503020101020101" pitchFamily="18" charset="-127"/>
      <p:regular r:id="rId37"/>
    </p:embeddedFont>
    <p:embeddedFont>
      <p:font typeface="서울남산체 M" panose="02020503020101020101" pitchFamily="18" charset="-127"/>
      <p:regular r:id="rId38"/>
    </p:embeddedFont>
  </p:embeddedFontLst>
  <p:defaultTextStyle>
    <a:defPPr>
      <a:defRPr lang="ko-KR"/>
    </a:defPPr>
    <a:lvl1pPr marL="0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1pPr>
    <a:lvl2pPr marL="646527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2pPr>
    <a:lvl3pPr marL="1293053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3pPr>
    <a:lvl4pPr marL="1939580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4pPr>
    <a:lvl5pPr marL="2586106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5pPr>
    <a:lvl6pPr marL="3232633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6pPr>
    <a:lvl7pPr marL="3879159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7pPr>
    <a:lvl8pPr marL="4525686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8pPr>
    <a:lvl9pPr marL="5172212" algn="l" defTabSz="1293053" rtl="0" eaLnBrk="1" latinLnBrk="1" hangingPunct="1">
      <a:defRPr sz="254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orient="horz" pos="737" userDrawn="1">
          <p15:clr>
            <a:srgbClr val="A4A3A4"/>
          </p15:clr>
        </p15:guide>
        <p15:guide id="5" orient="horz" pos="6361" userDrawn="1">
          <p15:clr>
            <a:srgbClr val="A4A3A4"/>
          </p15:clr>
        </p15:guide>
        <p15:guide id="6" orient="horz" pos="1326" userDrawn="1">
          <p15:clr>
            <a:srgbClr val="A4A3A4"/>
          </p15:clr>
        </p15:guide>
        <p15:guide id="8" pos="4762" userDrawn="1">
          <p15:clr>
            <a:srgbClr val="A4A3A4"/>
          </p15:clr>
        </p15:guide>
        <p15:guide id="10" pos="544" userDrawn="1">
          <p15:clr>
            <a:srgbClr val="A4A3A4"/>
          </p15:clr>
        </p15:guide>
        <p15:guide id="11" pos="272" userDrawn="1">
          <p15:clr>
            <a:srgbClr val="A4A3A4"/>
          </p15:clr>
        </p15:guide>
        <p15:guide id="12" pos="408" userDrawn="1">
          <p15:clr>
            <a:srgbClr val="A4A3A4"/>
          </p15:clr>
        </p15:guide>
        <p15:guide id="13" pos="9117" userDrawn="1">
          <p15:clr>
            <a:srgbClr val="A4A3A4"/>
          </p15:clr>
        </p15:guide>
        <p15:guide id="16" pos="9275" userDrawn="1">
          <p15:clr>
            <a:srgbClr val="A4A3A4"/>
          </p15:clr>
        </p15:guide>
        <p15:guide id="17" pos="8958" userDrawn="1">
          <p15:clr>
            <a:srgbClr val="A4A3A4"/>
          </p15:clr>
        </p15:guide>
        <p15:guide id="18" orient="horz" pos="4456" userDrawn="1">
          <p15:clr>
            <a:srgbClr val="A4A3A4"/>
          </p15:clr>
        </p15:guide>
        <p15:guide id="19" pos="5919" userDrawn="1">
          <p15:clr>
            <a:srgbClr val="A4A3A4"/>
          </p15:clr>
        </p15:guide>
        <p15:guide id="20" pos="5011" userDrawn="1">
          <p15:clr>
            <a:srgbClr val="A4A3A4"/>
          </p15:clr>
        </p15:guide>
        <p15:guide id="21" orient="horz" pos="1462" userDrawn="1">
          <p15:clr>
            <a:srgbClr val="A4A3A4"/>
          </p15:clr>
        </p15:guide>
        <p15:guide id="22" orient="horz" pos="5953" userDrawn="1">
          <p15:clr>
            <a:srgbClr val="A4A3A4"/>
          </p15:clr>
        </p15:guide>
        <p15:guide id="23" orient="horz" pos="6202" userDrawn="1">
          <p15:clr>
            <a:srgbClr val="A4A3A4"/>
          </p15:clr>
        </p15:guide>
        <p15:guide id="24" pos="6803" userDrawn="1">
          <p15:clr>
            <a:srgbClr val="A4A3A4"/>
          </p15:clr>
        </p15:guide>
        <p15:guide id="25" pos="6985" userDrawn="1">
          <p15:clr>
            <a:srgbClr val="A4A3A4"/>
          </p15:clr>
        </p15:guide>
        <p15:guide id="26" orient="horz" pos="850" userDrawn="1">
          <p15:clr>
            <a:srgbClr val="A4A3A4"/>
          </p15:clr>
        </p15:guide>
        <p15:guide id="27" pos="22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hmoon25@empas.com" initials="d" lastIdx="0" clrIdx="0">
    <p:extLst>
      <p:ext uri="{19B8F6BF-5375-455C-9EA6-DF929625EA0E}">
        <p15:presenceInfo xmlns:p15="http://schemas.microsoft.com/office/powerpoint/2012/main" userId="dhmoon25@empas.co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8FAE"/>
    <a:srgbClr val="5B9BD5"/>
    <a:srgbClr val="92D050"/>
    <a:srgbClr val="FFC000"/>
    <a:srgbClr val="7F7F7F"/>
    <a:srgbClr val="386188"/>
    <a:srgbClr val="7F6000"/>
    <a:srgbClr val="E8A3A3"/>
    <a:srgbClr val="C00000"/>
    <a:srgbClr val="CC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58" autoAdjust="0"/>
    <p:restoredTop sz="96441" autoAdjust="0"/>
  </p:normalViewPr>
  <p:slideViewPr>
    <p:cSldViewPr snapToGrid="0">
      <p:cViewPr varScale="1">
        <p:scale>
          <a:sx n="72" d="100"/>
          <a:sy n="72" d="100"/>
        </p:scale>
        <p:origin x="1656" y="78"/>
      </p:cViewPr>
      <p:guideLst>
        <p:guide orient="horz" pos="737"/>
        <p:guide orient="horz" pos="6361"/>
        <p:guide orient="horz" pos="1326"/>
        <p:guide pos="4762"/>
        <p:guide pos="544"/>
        <p:guide pos="272"/>
        <p:guide pos="408"/>
        <p:guide pos="9117"/>
        <p:guide pos="9275"/>
        <p:guide pos="8958"/>
        <p:guide orient="horz" pos="4456"/>
        <p:guide pos="5919"/>
        <p:guide pos="5011"/>
        <p:guide orient="horz" pos="1462"/>
        <p:guide orient="horz" pos="5953"/>
        <p:guide orient="horz" pos="6202"/>
        <p:guide pos="6803"/>
        <p:guide pos="6985"/>
        <p:guide orient="horz" pos="850"/>
        <p:guide pos="226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314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942F5606-E0A5-4EB1-B3E2-5E9432B6FCF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8475"/>
          </a:xfrm>
          <a:prstGeom prst="rect">
            <a:avLst/>
          </a:prstGeom>
        </p:spPr>
        <p:txBody>
          <a:bodyPr vert="horz" lIns="91410" tIns="45706" rIns="91410" bIns="4570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FBE007A-DE19-4807-B061-E72707E83B0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42" y="0"/>
            <a:ext cx="2949575" cy="498475"/>
          </a:xfrm>
          <a:prstGeom prst="rect">
            <a:avLst/>
          </a:prstGeom>
        </p:spPr>
        <p:txBody>
          <a:bodyPr vert="horz" lIns="91410" tIns="45706" rIns="91410" bIns="45706" rtlCol="0"/>
          <a:lstStyle>
            <a:lvl1pPr algn="r">
              <a:defRPr sz="1200"/>
            </a:lvl1pPr>
          </a:lstStyle>
          <a:p>
            <a:fld id="{A3D6F3A9-D463-4531-92FA-6C550BD043F0}" type="datetimeFigureOut">
              <a:rPr lang="ko-KR" altLang="en-US" smtClean="0"/>
              <a:t>2026-01-13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ECAEB3B-4215-4289-88BA-62F25DB0421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0866"/>
            <a:ext cx="2949575" cy="498475"/>
          </a:xfrm>
          <a:prstGeom prst="rect">
            <a:avLst/>
          </a:prstGeom>
        </p:spPr>
        <p:txBody>
          <a:bodyPr vert="horz" lIns="91410" tIns="45706" rIns="91410" bIns="4570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6AB25EA-7293-4A76-9232-BB58A9A2293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42" y="9440866"/>
            <a:ext cx="2949575" cy="498475"/>
          </a:xfrm>
          <a:prstGeom prst="rect">
            <a:avLst/>
          </a:prstGeom>
        </p:spPr>
        <p:txBody>
          <a:bodyPr vert="horz" lIns="91410" tIns="45706" rIns="91410" bIns="45706" rtlCol="0" anchor="b"/>
          <a:lstStyle>
            <a:lvl1pPr algn="r">
              <a:defRPr sz="1200"/>
            </a:lvl1pPr>
          </a:lstStyle>
          <a:p>
            <a:fld id="{A0187CB5-0F70-4060-8E81-261E0AE3A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92111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1"/>
            <a:ext cx="2949786" cy="498694"/>
          </a:xfrm>
          <a:prstGeom prst="rect">
            <a:avLst/>
          </a:prstGeom>
        </p:spPr>
        <p:txBody>
          <a:bodyPr vert="horz" lIns="95628" tIns="47811" rIns="95628" bIns="47811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6" y="1"/>
            <a:ext cx="2949786" cy="498694"/>
          </a:xfrm>
          <a:prstGeom prst="rect">
            <a:avLst/>
          </a:prstGeom>
        </p:spPr>
        <p:txBody>
          <a:bodyPr vert="horz" lIns="95628" tIns="47811" rIns="95628" bIns="47811" rtlCol="0"/>
          <a:lstStyle>
            <a:lvl1pPr algn="r">
              <a:defRPr sz="1300"/>
            </a:lvl1pPr>
          </a:lstStyle>
          <a:p>
            <a:fld id="{3FC0020B-320F-442F-81A4-0CA5264573C9}" type="datetimeFigureOut">
              <a:rPr lang="ko-KR" altLang="en-US" smtClean="0"/>
              <a:t>2026-01-13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33463" y="1243013"/>
            <a:ext cx="47402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28" tIns="47811" rIns="95628" bIns="4781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83314"/>
            <a:ext cx="5445760" cy="3913615"/>
          </a:xfrm>
          <a:prstGeom prst="rect">
            <a:avLst/>
          </a:prstGeom>
        </p:spPr>
        <p:txBody>
          <a:bodyPr vert="horz" lIns="95628" tIns="47811" rIns="95628" bIns="4781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9" y="9440658"/>
            <a:ext cx="2949786" cy="498693"/>
          </a:xfrm>
          <a:prstGeom prst="rect">
            <a:avLst/>
          </a:prstGeom>
        </p:spPr>
        <p:txBody>
          <a:bodyPr vert="horz" lIns="95628" tIns="47811" rIns="95628" bIns="47811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46" y="9440658"/>
            <a:ext cx="2949786" cy="498693"/>
          </a:xfrm>
          <a:prstGeom prst="rect">
            <a:avLst/>
          </a:prstGeom>
        </p:spPr>
        <p:txBody>
          <a:bodyPr vert="horz" lIns="95628" tIns="47811" rIns="95628" bIns="47811" rtlCol="0" anchor="b"/>
          <a:lstStyle>
            <a:lvl1pPr algn="r">
              <a:defRPr sz="1300"/>
            </a:lvl1pPr>
          </a:lstStyle>
          <a:p>
            <a:fld id="{9CE33282-8ECE-4752-9846-1897A755F0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438124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1pPr>
    <a:lvl2pPr marL="646527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2pPr>
    <a:lvl3pPr marL="1293053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3pPr>
    <a:lvl4pPr marL="1939580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4pPr>
    <a:lvl5pPr marL="2586106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5pPr>
    <a:lvl6pPr marL="3232633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6pPr>
    <a:lvl7pPr marL="3879159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7pPr>
    <a:lvl8pPr marL="4525686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8pPr>
    <a:lvl9pPr marL="5172212" algn="l" defTabSz="1293053" rtl="0" eaLnBrk="1" latinLnBrk="1" hangingPunct="1">
      <a:defRPr sz="169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DB904DB-38B7-4363-AC64-8DA93EE386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21785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>
              <a:lnSpc>
                <a:spcPct val="120000"/>
              </a:lnSpc>
            </a:pPr>
            <a:endParaRPr lang="en-US" altLang="ko-KR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4AFE991-8254-41BD-BAAC-0BCDE9B16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1570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>
              <a:lnSpc>
                <a:spcPct val="120000"/>
              </a:lnSpc>
            </a:pPr>
            <a:endParaRPr lang="en-US" altLang="ko-KR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E5FC216-F627-4278-B044-4E4A01BF04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20304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>
              <a:lnSpc>
                <a:spcPct val="120000"/>
              </a:lnSpc>
            </a:pPr>
            <a:endParaRPr lang="en-US" altLang="ko-KR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8988D84-98AB-4E56-B780-A399920B0B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446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>
              <a:lnSpc>
                <a:spcPct val="120000"/>
              </a:lnSpc>
            </a:pPr>
            <a:endParaRPr lang="en-US" altLang="ko-KR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DD1201F-76DD-4831-80E7-1384F6EA10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21422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>
              <a:lnSpc>
                <a:spcPct val="120000"/>
              </a:lnSpc>
            </a:pPr>
            <a:endParaRPr lang="en-US" altLang="ko-KR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DB6C293-8056-42E2-89D7-3D2386F608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1217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>
              <a:lnSpc>
                <a:spcPct val="120000"/>
              </a:lnSpc>
            </a:pPr>
            <a:endParaRPr lang="en-US" altLang="ko-KR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C17D724-9909-4A50-8154-C5E330055A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14436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>
              <a:lnSpc>
                <a:spcPct val="120000"/>
              </a:lnSpc>
            </a:pPr>
            <a:endParaRPr lang="en-US" altLang="ko-KR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6CC2DB6-AAF6-4D0C-9C4C-859ABDB176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142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07DBF7C-EA12-4AAC-9220-9CD996F2BD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7158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712768F-EF47-48C8-89AF-8B6B1F57EB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8115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8663296-EC61-4B06-A326-08AD663253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22919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2F20533-1524-421C-9498-D66E04CA88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77912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944D2A6-CD97-433B-AE3A-A9967F61E4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30925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53620B0-0683-4684-AE28-84393C7576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7057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2D4C240-3664-4D53-BAEE-7994A250B3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11246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019802C-EC60-40BB-BA9C-010F627A8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86799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019802C-EC60-40BB-BA9C-010F627A8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503801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019802C-EC60-40BB-BA9C-010F627A8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483226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r>
              <a:rPr lang="ko-KR" altLang="en-US" baseline="0"/>
              <a:t>그린</a:t>
            </a:r>
            <a:r>
              <a:rPr lang="en-US" altLang="ko-KR" baseline="0"/>
              <a:t>+</a:t>
            </a:r>
            <a:r>
              <a:rPr lang="ko-KR" altLang="en-US" baseline="0"/>
              <a:t>스마트</a:t>
            </a:r>
            <a:r>
              <a:rPr lang="en-US" altLang="ko-KR" baseline="0"/>
              <a:t>+</a:t>
            </a:r>
            <a:r>
              <a:rPr lang="ko-KR" altLang="en-US" baseline="0"/>
              <a:t>공간혁신</a:t>
            </a:r>
            <a:r>
              <a:rPr lang="en-US" altLang="ko-KR" baseline="0"/>
              <a:t>+</a:t>
            </a:r>
            <a:r>
              <a:rPr lang="ko-KR" altLang="en-US" baseline="0"/>
              <a:t>공유</a:t>
            </a:r>
            <a:r>
              <a:rPr lang="en-US" altLang="ko-KR" baseline="0"/>
              <a:t>(</a:t>
            </a:r>
            <a:r>
              <a:rPr lang="ko-KR" altLang="en-US" baseline="0"/>
              <a:t>복합화</a:t>
            </a:r>
            <a:r>
              <a:rPr lang="en-US" altLang="ko-KR" baseline="0"/>
              <a:t>)</a:t>
            </a: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019802C-EC60-40BB-BA9C-010F627A8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8364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48162">
              <a:defRPr/>
            </a:pPr>
            <a:r>
              <a:rPr lang="ko-KR" altLang="en-US" baseline="0"/>
              <a:t>공사차량</a:t>
            </a:r>
            <a:r>
              <a:rPr lang="en-US" altLang="ko-KR" baseline="0"/>
              <a:t>, </a:t>
            </a:r>
            <a:r>
              <a:rPr lang="ko-KR" altLang="en-US" baseline="0"/>
              <a:t>학교차량 진출입</a:t>
            </a:r>
            <a:endParaRPr lang="en-US" altLang="ko-KR" baseline="0"/>
          </a:p>
          <a:p>
            <a:pPr defTabSz="1248162">
              <a:defRPr/>
            </a:pPr>
            <a:r>
              <a:rPr lang="ko-KR" altLang="en-US" baseline="0"/>
              <a:t>단계별 계획 필요</a:t>
            </a:r>
            <a:r>
              <a:rPr lang="en-US" altLang="ko-KR" baseline="0"/>
              <a:t>!</a:t>
            </a:r>
            <a:endParaRPr lang="en-US" altLang="ko-KR" baseline="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019802C-EC60-40BB-BA9C-010F627A8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33282-8ECE-4752-9846-1897A755F02C}" type="slidenum">
              <a:rPr lang="ko-KR" altLang="en-US" smtClean="0"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8789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289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대동세무고 그린마스트미래학교 사전기획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3088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289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대동세무고 그린마스트미래학교 사전기획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8624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176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4259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546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937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510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0833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2580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9688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 flipV="1">
            <a:off x="-13611" y="1149814"/>
            <a:ext cx="12418885" cy="26352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 userDrawn="1"/>
        </p:nvSpPr>
        <p:spPr>
          <a:xfrm>
            <a:off x="9163912" y="928634"/>
            <a:ext cx="5741630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131" dirty="0" err="1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보담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그린하우스 건축기획 </a:t>
            </a:r>
            <a:r>
              <a:rPr lang="en-US" altLang="ko-KR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131" dirty="0">
                <a:solidFill>
                  <a:schemeClr val="bg1">
                    <a:lumMod val="7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스튜디오메조</a:t>
            </a:r>
            <a:endParaRPr lang="en-US" altLang="ko-KR" sz="1131" dirty="0">
              <a:solidFill>
                <a:schemeClr val="bg1">
                  <a:lumMod val="7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5856343" y="9936672"/>
            <a:ext cx="3401854" cy="5692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ko-KR"/>
              <a:t>-</a:t>
            </a:r>
            <a:fld id="{FECEFF19-2565-4D94-84D3-78A141383F0E}" type="slidenum">
              <a:rPr lang="ko-KR" altLang="en-US" smtClean="0"/>
              <a:pPr/>
              <a:t>‹#›</a:t>
            </a:fld>
            <a:r>
              <a:rPr lang="en-US" altLang="ko-KR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25863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11447290" y="450090"/>
            <a:ext cx="4535552" cy="276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서울남산체 L" panose="02020503020101020101" pitchFamily="18" charset="-127"/>
                <a:ea typeface="서울남산체 L" panose="02020503020101020101" pitchFamily="18" charset="-127"/>
              </a:rPr>
              <a:t>대동세무고등학교 그린스마트 미래학교 사전기획</a:t>
            </a:r>
          </a:p>
        </p:txBody>
      </p:sp>
    </p:spTree>
    <p:extLst>
      <p:ext uri="{BB962C8B-B14F-4D97-AF65-F5344CB8AC3E}">
        <p14:creationId xmlns:p14="http://schemas.microsoft.com/office/powerpoint/2010/main" val="612240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EFF19-2565-4D94-84D3-78A141383F0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5778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23" r:id="rId2"/>
    <p:sldLayoutId id="2147483722" r:id="rId3"/>
    <p:sldLayoutId id="2147483688" r:id="rId4"/>
    <p:sldLayoutId id="2147483692" r:id="rId5"/>
    <p:sldLayoutId id="2147483694" r:id="rId6"/>
    <p:sldLayoutId id="2147483695" r:id="rId7"/>
    <p:sldLayoutId id="2147483697" r:id="rId8"/>
    <p:sldLayoutId id="2147483699" r:id="rId9"/>
    <p:sldLayoutId id="2147483716" r:id="rId10"/>
    <p:sldLayoutId id="2147483717" r:id="rId11"/>
    <p:sldLayoutId id="2147483721" r:id="rId12"/>
  </p:sldLayoutIdLst>
  <p:hf hdr="0" ftr="0" dt="0"/>
  <p:txStyles>
    <p:titleStyle>
      <a:lvl1pPr algn="l" defTabSz="1425550" rtl="0" eaLnBrk="1" latinLnBrk="1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1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1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1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" y="329"/>
            <a:ext cx="15119350" cy="106911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44" dirty="0"/>
          </a:p>
        </p:txBody>
      </p:sp>
      <p:sp>
        <p:nvSpPr>
          <p:cNvPr id="3" name="직사각형 2"/>
          <p:cNvSpPr/>
          <p:nvPr/>
        </p:nvSpPr>
        <p:spPr>
          <a:xfrm>
            <a:off x="0" y="658"/>
            <a:ext cx="15119350" cy="106911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44" dirty="0"/>
          </a:p>
        </p:txBody>
      </p:sp>
      <p:sp>
        <p:nvSpPr>
          <p:cNvPr id="6" name="TextBox 5"/>
          <p:cNvSpPr txBox="1"/>
          <p:nvPr/>
        </p:nvSpPr>
        <p:spPr>
          <a:xfrm>
            <a:off x="6304635" y="8731238"/>
            <a:ext cx="249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bg1">
                    <a:lumMod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Arial" pitchFamily="34" charset="0"/>
              </a:rPr>
              <a:t>2026</a:t>
            </a:r>
            <a:r>
              <a:rPr lang="en-US" altLang="ko-KR" sz="1800" b="1">
                <a:solidFill>
                  <a:schemeClr val="bg1">
                    <a:lumMod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Arial" pitchFamily="34" charset="0"/>
              </a:rPr>
              <a:t>. 1. 13</a:t>
            </a:r>
            <a:endParaRPr lang="en-US" altLang="ko-KR" sz="1800" b="1" dirty="0">
              <a:solidFill>
                <a:schemeClr val="bg1">
                  <a:lumMod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76819" y="3318439"/>
            <a:ext cx="10565713" cy="16039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4000" b="1">
                <a:solidFill>
                  <a:srgbClr val="0245B2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대동세무고등학교 그린스마트 미래학교 증</a:t>
            </a:r>
            <a:r>
              <a:rPr lang="en-US" altLang="ko-KR" sz="4000" b="1">
                <a:solidFill>
                  <a:srgbClr val="0245B2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·</a:t>
            </a:r>
            <a:r>
              <a:rPr lang="ko-KR" altLang="en-US" sz="4000" b="1">
                <a:solidFill>
                  <a:srgbClr val="0245B2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개</a:t>
            </a:r>
            <a:r>
              <a:rPr lang="ko-KR" altLang="en-US" sz="4000" b="1">
                <a:solidFill>
                  <a:srgbClr val="0245B2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축사업</a:t>
            </a:r>
            <a:endParaRPr lang="en-US" altLang="ko-KR" sz="4000" b="1">
              <a:solidFill>
                <a:srgbClr val="0245B2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4000" b="1">
                <a:solidFill>
                  <a:srgbClr val="0245B2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현장설명회</a:t>
            </a:r>
            <a:endParaRPr lang="ko-KR" altLang="en-US" sz="4000" b="1" dirty="0">
              <a:solidFill>
                <a:srgbClr val="0245B2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3787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38363" y="606491"/>
            <a:ext cx="356185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1-1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사업개요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458" y="1815293"/>
            <a:ext cx="478641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 개요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647699" y="2209099"/>
          <a:ext cx="13717656" cy="592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707">
                  <a:extLst>
                    <a:ext uri="{9D8B030D-6E8A-4147-A177-3AD203B41FA5}">
                      <a16:colId xmlns:a16="http://schemas.microsoft.com/office/drawing/2014/main" val="3400420434"/>
                    </a:ext>
                  </a:extLst>
                </a:gridCol>
                <a:gridCol w="1714707">
                  <a:extLst>
                    <a:ext uri="{9D8B030D-6E8A-4147-A177-3AD203B41FA5}">
                      <a16:colId xmlns:a16="http://schemas.microsoft.com/office/drawing/2014/main" val="2855671430"/>
                    </a:ext>
                  </a:extLst>
                </a:gridCol>
                <a:gridCol w="1714707">
                  <a:extLst>
                    <a:ext uri="{9D8B030D-6E8A-4147-A177-3AD203B41FA5}">
                      <a16:colId xmlns:a16="http://schemas.microsoft.com/office/drawing/2014/main" val="416953971"/>
                    </a:ext>
                  </a:extLst>
                </a:gridCol>
                <a:gridCol w="1714707">
                  <a:extLst>
                    <a:ext uri="{9D8B030D-6E8A-4147-A177-3AD203B41FA5}">
                      <a16:colId xmlns:a16="http://schemas.microsoft.com/office/drawing/2014/main" val="2221378887"/>
                    </a:ext>
                  </a:extLst>
                </a:gridCol>
                <a:gridCol w="1714707">
                  <a:extLst>
                    <a:ext uri="{9D8B030D-6E8A-4147-A177-3AD203B41FA5}">
                      <a16:colId xmlns:a16="http://schemas.microsoft.com/office/drawing/2014/main" val="3113187852"/>
                    </a:ext>
                  </a:extLst>
                </a:gridCol>
                <a:gridCol w="1714707">
                  <a:extLst>
                    <a:ext uri="{9D8B030D-6E8A-4147-A177-3AD203B41FA5}">
                      <a16:colId xmlns:a16="http://schemas.microsoft.com/office/drawing/2014/main" val="3621491976"/>
                    </a:ext>
                  </a:extLst>
                </a:gridCol>
                <a:gridCol w="1714707">
                  <a:extLst>
                    <a:ext uri="{9D8B030D-6E8A-4147-A177-3AD203B41FA5}">
                      <a16:colId xmlns:a16="http://schemas.microsoft.com/office/drawing/2014/main" val="1044576363"/>
                    </a:ext>
                  </a:extLst>
                </a:gridCol>
                <a:gridCol w="1714707">
                  <a:extLst>
                    <a:ext uri="{9D8B030D-6E8A-4147-A177-3AD203B41FA5}">
                      <a16:colId xmlns:a16="http://schemas.microsoft.com/office/drawing/2014/main" val="1533805882"/>
                    </a:ext>
                  </a:extLst>
                </a:gridCol>
              </a:tblGrid>
              <a:tr h="2963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학교명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개교년도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설립별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BTL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여부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급별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학급수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학생수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교직원수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3172245"/>
                  </a:ext>
                </a:extLst>
              </a:tr>
              <a:tr h="2963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대동세무고등학교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1925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사립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X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aseline="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고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26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490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75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69382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21376" y="3327492"/>
            <a:ext cx="478641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부지현황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660617" y="3721298"/>
          <a:ext cx="13704739" cy="562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7574">
                  <a:extLst>
                    <a:ext uri="{9D8B030D-6E8A-4147-A177-3AD203B41FA5}">
                      <a16:colId xmlns:a16="http://schemas.microsoft.com/office/drawing/2014/main" val="3400420434"/>
                    </a:ext>
                  </a:extLst>
                </a:gridCol>
                <a:gridCol w="1725433">
                  <a:extLst>
                    <a:ext uri="{9D8B030D-6E8A-4147-A177-3AD203B41FA5}">
                      <a16:colId xmlns:a16="http://schemas.microsoft.com/office/drawing/2014/main" val="2855671430"/>
                    </a:ext>
                  </a:extLst>
                </a:gridCol>
                <a:gridCol w="1725433">
                  <a:extLst>
                    <a:ext uri="{9D8B030D-6E8A-4147-A177-3AD203B41FA5}">
                      <a16:colId xmlns:a16="http://schemas.microsoft.com/office/drawing/2014/main" val="416953971"/>
                    </a:ext>
                  </a:extLst>
                </a:gridCol>
                <a:gridCol w="1725433">
                  <a:extLst>
                    <a:ext uri="{9D8B030D-6E8A-4147-A177-3AD203B41FA5}">
                      <a16:colId xmlns:a16="http://schemas.microsoft.com/office/drawing/2014/main" val="2221378887"/>
                    </a:ext>
                  </a:extLst>
                </a:gridCol>
                <a:gridCol w="1725433">
                  <a:extLst>
                    <a:ext uri="{9D8B030D-6E8A-4147-A177-3AD203B41FA5}">
                      <a16:colId xmlns:a16="http://schemas.microsoft.com/office/drawing/2014/main" val="3113187852"/>
                    </a:ext>
                  </a:extLst>
                </a:gridCol>
                <a:gridCol w="1725433">
                  <a:extLst>
                    <a:ext uri="{9D8B030D-6E8A-4147-A177-3AD203B41FA5}">
                      <a16:colId xmlns:a16="http://schemas.microsoft.com/office/drawing/2014/main" val="3621491976"/>
                    </a:ext>
                  </a:extLst>
                </a:gridCol>
              </a:tblGrid>
              <a:tr h="2812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지역지구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대지면적 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건축면적 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건폐율 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4255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연면적 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4255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용적률 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3172245"/>
                  </a:ext>
                </a:extLst>
              </a:tr>
              <a:tr h="2812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제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종일반주거지역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역사문화특화경관지구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북촌지구단위계획 구역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15,484.4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4255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3,397.06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21.94 (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법정 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30)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4255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12,362.02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65.57</a:t>
                      </a:r>
                      <a:r>
                        <a:rPr lang="en-US" altLang="ko-KR" sz="1200" baseline="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(</a:t>
                      </a:r>
                      <a:r>
                        <a:rPr lang="ko-KR" altLang="en-US" sz="1200" baseline="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법정 </a:t>
                      </a:r>
                      <a:r>
                        <a:rPr lang="en-US" altLang="ko-KR" sz="1200" baseline="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120)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6938202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08458" y="4307042"/>
            <a:ext cx="5929921" cy="275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* 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상기 대지면적은 도시계획시설 결정 면적이며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총 교지면적은 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16,000㎡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임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8796" y="4558319"/>
            <a:ext cx="478641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중장기 학생배치 계획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658037" y="4952125"/>
          <a:ext cx="13704738" cy="136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7513">
                  <a:extLst>
                    <a:ext uri="{9D8B030D-6E8A-4147-A177-3AD203B41FA5}">
                      <a16:colId xmlns:a16="http://schemas.microsoft.com/office/drawing/2014/main" val="3400420434"/>
                    </a:ext>
                  </a:extLst>
                </a:gridCol>
                <a:gridCol w="1668175">
                  <a:extLst>
                    <a:ext uri="{9D8B030D-6E8A-4147-A177-3AD203B41FA5}">
                      <a16:colId xmlns:a16="http://schemas.microsoft.com/office/drawing/2014/main" val="2855671430"/>
                    </a:ext>
                  </a:extLst>
                </a:gridCol>
                <a:gridCol w="1668175">
                  <a:extLst>
                    <a:ext uri="{9D8B030D-6E8A-4147-A177-3AD203B41FA5}">
                      <a16:colId xmlns:a16="http://schemas.microsoft.com/office/drawing/2014/main" val="416953971"/>
                    </a:ext>
                  </a:extLst>
                </a:gridCol>
                <a:gridCol w="1668175">
                  <a:extLst>
                    <a:ext uri="{9D8B030D-6E8A-4147-A177-3AD203B41FA5}">
                      <a16:colId xmlns:a16="http://schemas.microsoft.com/office/drawing/2014/main" val="2221378887"/>
                    </a:ext>
                  </a:extLst>
                </a:gridCol>
                <a:gridCol w="1668175">
                  <a:extLst>
                    <a:ext uri="{9D8B030D-6E8A-4147-A177-3AD203B41FA5}">
                      <a16:colId xmlns:a16="http://schemas.microsoft.com/office/drawing/2014/main" val="3113187852"/>
                    </a:ext>
                  </a:extLst>
                </a:gridCol>
                <a:gridCol w="1668175">
                  <a:extLst>
                    <a:ext uri="{9D8B030D-6E8A-4147-A177-3AD203B41FA5}">
                      <a16:colId xmlns:a16="http://schemas.microsoft.com/office/drawing/2014/main" val="3621491976"/>
                    </a:ext>
                  </a:extLst>
                </a:gridCol>
                <a:gridCol w="1668175">
                  <a:extLst>
                    <a:ext uri="{9D8B030D-6E8A-4147-A177-3AD203B41FA5}">
                      <a16:colId xmlns:a16="http://schemas.microsoft.com/office/drawing/2014/main" val="2328324497"/>
                    </a:ext>
                  </a:extLst>
                </a:gridCol>
                <a:gridCol w="1668175">
                  <a:extLst>
                    <a:ext uri="{9D8B030D-6E8A-4147-A177-3AD203B41FA5}">
                      <a16:colId xmlns:a16="http://schemas.microsoft.com/office/drawing/2014/main" val="271662783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  분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2025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2026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2027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2028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2029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2030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2031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3172245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학급수</a:t>
                      </a:r>
                      <a:endParaRPr lang="en-US" altLang="ko-KR" sz="1200" b="1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</a:t>
                      </a:r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+</a:t>
                      </a:r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특수</a:t>
                      </a:r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+</a:t>
                      </a:r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유</a:t>
                      </a:r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</a:t>
                      </a: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</a:t>
                      </a: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</a:t>
                      </a: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</a:t>
                      </a: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27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24, 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특수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27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24, 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특수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27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24, 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특수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69382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학생수</a:t>
                      </a:r>
                      <a:endParaRPr lang="en-US" altLang="ko-KR" sz="1200" b="1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</a:t>
                      </a:r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+</a:t>
                      </a:r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특수</a:t>
                      </a:r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+</a:t>
                      </a:r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유</a:t>
                      </a:r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</a:t>
                      </a: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</a:t>
                      </a: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</a:t>
                      </a: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</a:t>
                      </a: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462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453)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462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453)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462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 </a:t>
                      </a: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453)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493618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723716" y="9061261"/>
            <a:ext cx="478641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인근 재개발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재건축 등 인구수 증감요인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/>
          </p:nvPr>
        </p:nvGraphicFramePr>
        <p:xfrm>
          <a:off x="662957" y="9481571"/>
          <a:ext cx="13699817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6785">
                  <a:extLst>
                    <a:ext uri="{9D8B030D-6E8A-4147-A177-3AD203B41FA5}">
                      <a16:colId xmlns:a16="http://schemas.microsoft.com/office/drawing/2014/main" val="3400420434"/>
                    </a:ext>
                  </a:extLst>
                </a:gridCol>
                <a:gridCol w="1667576">
                  <a:extLst>
                    <a:ext uri="{9D8B030D-6E8A-4147-A177-3AD203B41FA5}">
                      <a16:colId xmlns:a16="http://schemas.microsoft.com/office/drawing/2014/main" val="2855671430"/>
                    </a:ext>
                  </a:extLst>
                </a:gridCol>
                <a:gridCol w="1667576">
                  <a:extLst>
                    <a:ext uri="{9D8B030D-6E8A-4147-A177-3AD203B41FA5}">
                      <a16:colId xmlns:a16="http://schemas.microsoft.com/office/drawing/2014/main" val="416953971"/>
                    </a:ext>
                  </a:extLst>
                </a:gridCol>
                <a:gridCol w="1667576">
                  <a:extLst>
                    <a:ext uri="{9D8B030D-6E8A-4147-A177-3AD203B41FA5}">
                      <a16:colId xmlns:a16="http://schemas.microsoft.com/office/drawing/2014/main" val="2221378887"/>
                    </a:ext>
                  </a:extLst>
                </a:gridCol>
                <a:gridCol w="1667576">
                  <a:extLst>
                    <a:ext uri="{9D8B030D-6E8A-4147-A177-3AD203B41FA5}">
                      <a16:colId xmlns:a16="http://schemas.microsoft.com/office/drawing/2014/main" val="3113187852"/>
                    </a:ext>
                  </a:extLst>
                </a:gridCol>
                <a:gridCol w="1667576">
                  <a:extLst>
                    <a:ext uri="{9D8B030D-6E8A-4147-A177-3AD203B41FA5}">
                      <a16:colId xmlns:a16="http://schemas.microsoft.com/office/drawing/2014/main" val="3621491976"/>
                    </a:ext>
                  </a:extLst>
                </a:gridCol>
                <a:gridCol w="1667576">
                  <a:extLst>
                    <a:ext uri="{9D8B030D-6E8A-4147-A177-3AD203B41FA5}">
                      <a16:colId xmlns:a16="http://schemas.microsoft.com/office/drawing/2014/main" val="2328324497"/>
                    </a:ext>
                  </a:extLst>
                </a:gridCol>
                <a:gridCol w="1667576">
                  <a:extLst>
                    <a:ext uri="{9D8B030D-6E8A-4147-A177-3AD203B41FA5}">
                      <a16:colId xmlns:a16="http://schemas.microsoft.com/office/drawing/2014/main" val="2716627832"/>
                    </a:ext>
                  </a:extLst>
                </a:gridCol>
              </a:tblGrid>
              <a:tr h="226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  분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2026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2028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2029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2030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(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증감비율</a:t>
                      </a: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3172245"/>
                  </a:ext>
                </a:extLst>
              </a:tr>
              <a:tr h="226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재개발</a:t>
                      </a:r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재건축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인근의 개발계획은 없으며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본교는 신입생을 모집하는 학교로 인구수 증감 요인에 해당사항 없음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스퀘어_ac Light" panose="020B0600000101010101" pitchFamily="50" charset="-127"/>
                        <a:ea typeface="나눔스퀘어_ac Light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스퀘어_ac Light" panose="020B0600000101010101" pitchFamily="50" charset="-127"/>
                        <a:ea typeface="나눔스퀘어_ac Light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스퀘어_ac Light" panose="020B0600000101010101" pitchFamily="50" charset="-127"/>
                        <a:ea typeface="나눔스퀘어_ac Light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스퀘어_ac Light" panose="020B0600000101010101" pitchFamily="50" charset="-127"/>
                        <a:ea typeface="나눔스퀘어_ac Light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스퀘어_ac Light" panose="020B0600000101010101" pitchFamily="50" charset="-127"/>
                        <a:ea typeface="나눔스퀘어_ac Light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스퀘어_ac Light" panose="020B0600000101010101" pitchFamily="50" charset="-127"/>
                        <a:ea typeface="나눔스퀘어_ac Light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6938202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18796" y="2820819"/>
            <a:ext cx="5929921" cy="275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* 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상기 학교개요는 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2023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년 기준임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F99D416-860E-47A0-883D-F235839E5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2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D34C826-A65F-4F80-8A92-CDBE06431CA4}"/>
              </a:ext>
            </a:extLst>
          </p:cNvPr>
          <p:cNvSpPr txBox="1"/>
          <p:nvPr/>
        </p:nvSpPr>
        <p:spPr>
          <a:xfrm>
            <a:off x="723279" y="3080795"/>
            <a:ext cx="5929921" cy="275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* 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본교는 서울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경기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인천 지역을 모집 단위로 신입생을 선발함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2EE0881-BFF0-4F10-B026-66DD2B391055}"/>
              </a:ext>
            </a:extLst>
          </p:cNvPr>
          <p:cNvSpPr txBox="1"/>
          <p:nvPr/>
        </p:nvSpPr>
        <p:spPr>
          <a:xfrm>
            <a:off x="723279" y="6590556"/>
            <a:ext cx="609662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* 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학령 인구 감소에 따라 학교 자체 계획에 의거 학급수 감축이 진행되고 있으며 본 보고서는 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24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학급을 기준으로 작성함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A5D19D4-1DE1-4722-92BC-9082E6ED2F47}"/>
              </a:ext>
            </a:extLst>
          </p:cNvPr>
          <p:cNvSpPr txBox="1"/>
          <p:nvPr/>
        </p:nvSpPr>
        <p:spPr>
          <a:xfrm>
            <a:off x="718796" y="6349368"/>
            <a:ext cx="592992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* 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본교는 신입생을 모집하는 학교이며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취업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/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진학 성과가 우수하여 중학생들의 입학 선호도가 높은 학교임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A16EA6E-9E74-49FA-9E60-AF98C3B6DA7C}"/>
              </a:ext>
            </a:extLst>
          </p:cNvPr>
          <p:cNvSpPr txBox="1"/>
          <p:nvPr/>
        </p:nvSpPr>
        <p:spPr>
          <a:xfrm>
            <a:off x="718796" y="6861903"/>
            <a:ext cx="478641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교육청 관련부서 검토 종합의견 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26" name="표 25">
            <a:extLst>
              <a:ext uri="{FF2B5EF4-FFF2-40B4-BE49-F238E27FC236}">
                <a16:creationId xmlns:a16="http://schemas.microsoft.com/office/drawing/2014/main" id="{26D2BFD6-79C7-45D9-B1F3-8EA92B38415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51409" y="7277876"/>
          <a:ext cx="13711364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8494">
                  <a:extLst>
                    <a:ext uri="{9D8B030D-6E8A-4147-A177-3AD203B41FA5}">
                      <a16:colId xmlns:a16="http://schemas.microsoft.com/office/drawing/2014/main" val="3400420434"/>
                    </a:ext>
                  </a:extLst>
                </a:gridCol>
                <a:gridCol w="1668292">
                  <a:extLst>
                    <a:ext uri="{9D8B030D-6E8A-4147-A177-3AD203B41FA5}">
                      <a16:colId xmlns:a16="http://schemas.microsoft.com/office/drawing/2014/main" val="2855671430"/>
                    </a:ext>
                  </a:extLst>
                </a:gridCol>
                <a:gridCol w="1668292">
                  <a:extLst>
                    <a:ext uri="{9D8B030D-6E8A-4147-A177-3AD203B41FA5}">
                      <a16:colId xmlns:a16="http://schemas.microsoft.com/office/drawing/2014/main" val="416953971"/>
                    </a:ext>
                  </a:extLst>
                </a:gridCol>
                <a:gridCol w="2504851">
                  <a:extLst>
                    <a:ext uri="{9D8B030D-6E8A-4147-A177-3AD203B41FA5}">
                      <a16:colId xmlns:a16="http://schemas.microsoft.com/office/drawing/2014/main" val="2221378887"/>
                    </a:ext>
                  </a:extLst>
                </a:gridCol>
                <a:gridCol w="1616670">
                  <a:extLst>
                    <a:ext uri="{9D8B030D-6E8A-4147-A177-3AD203B41FA5}">
                      <a16:colId xmlns:a16="http://schemas.microsoft.com/office/drawing/2014/main" val="3621491976"/>
                    </a:ext>
                  </a:extLst>
                </a:gridCol>
                <a:gridCol w="1616670">
                  <a:extLst>
                    <a:ext uri="{9D8B030D-6E8A-4147-A177-3AD203B41FA5}">
                      <a16:colId xmlns:a16="http://schemas.microsoft.com/office/drawing/2014/main" val="2328324497"/>
                    </a:ext>
                  </a:extLst>
                </a:gridCol>
                <a:gridCol w="2608095">
                  <a:extLst>
                    <a:ext uri="{9D8B030D-6E8A-4147-A177-3AD203B41FA5}">
                      <a16:colId xmlns:a16="http://schemas.microsoft.com/office/drawing/2014/main" val="2716627832"/>
                    </a:ext>
                  </a:extLst>
                </a:gridCol>
              </a:tblGrid>
              <a:tr h="21433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해당학군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 전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(2025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 후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(2030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3172245"/>
                  </a:ext>
                </a:extLst>
              </a:tr>
              <a:tr h="21433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학급수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학생수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급당인원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전체학생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일반학급수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학급수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학생수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급당인원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전체학생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일반학급수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6938202"/>
                  </a:ext>
                </a:extLst>
              </a:tr>
              <a:tr h="214335"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서울전역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</a:t>
                      </a:r>
                      <a:endParaRPr lang="ko-KR" altLang="en-US" sz="1200" b="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447</a:t>
                      </a:r>
                      <a:endParaRPr lang="ko-KR" altLang="en-US" sz="1200" b="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18.6</a:t>
                      </a:r>
                      <a:endParaRPr lang="ko-KR" altLang="en-US" sz="1200" b="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27</a:t>
                      </a:r>
                      <a:endParaRPr lang="ko-KR" altLang="en-US" sz="1200" b="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462</a:t>
                      </a:r>
                      <a:endParaRPr lang="ko-KR" altLang="en-US" sz="1200" b="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18.9</a:t>
                      </a:r>
                      <a:endParaRPr lang="ko-KR" altLang="en-US" sz="1200" b="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493618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481C8A4B-CDFD-480C-AB8A-29B7A437D92D}"/>
              </a:ext>
            </a:extLst>
          </p:cNvPr>
          <p:cNvSpPr txBox="1"/>
          <p:nvPr/>
        </p:nvSpPr>
        <p:spPr>
          <a:xfrm>
            <a:off x="725424" y="8131790"/>
            <a:ext cx="5929921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* 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「</a:t>
            </a: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2023-2027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학년도 고등학교 학생배치계획 」 수립 기준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FC1B5F3-7423-4E7B-904F-46A5B1536113}"/>
              </a:ext>
            </a:extLst>
          </p:cNvPr>
          <p:cNvSpPr txBox="1"/>
          <p:nvPr/>
        </p:nvSpPr>
        <p:spPr>
          <a:xfrm>
            <a:off x="725424" y="8396144"/>
            <a:ext cx="13637349" cy="635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특성화고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특성화고는 서울 전역을 대상으로 신입생을 모집하고 있어 선호학교와 비선호학교 간 신입생 충원율에 큰 차이가 있음 </a:t>
            </a:r>
            <a:endParaRPr lang="en-US" altLang="ko-KR" sz="1000" b="1" dirty="0">
              <a:solidFill>
                <a:srgbClr val="0000FF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학생수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대동세무고의 최근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년간 신입생 충원율은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(’21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년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96.0%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→ ’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22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년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100.0%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→ ’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23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년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100.0%)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지속적으로 증가하고 있어 학령인구가 감소함에도 불구하고 학생 수가 급격히 감소하지는 않을 것으로 예상됨</a:t>
            </a:r>
            <a:endParaRPr lang="en-US" altLang="ko-KR" sz="1000" b="1" dirty="0">
              <a:solidFill>
                <a:srgbClr val="0000FF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학급수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특성화고의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2023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학년도 신입생 정원은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전년도 기준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충원학과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20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명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미충원학과 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18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명으로 후기 일반고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(26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명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와 마이스터고의 신입생 정원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(18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명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및 학생 배치 여건 등을 종합적으로 검토하여 조정할 예정이며</a:t>
            </a:r>
            <a:r>
              <a:rPr lang="en-US" altLang="ko-KR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학급 수도 급격하게 감소하지는 않을 것으로 예상됨</a:t>
            </a:r>
            <a:endParaRPr lang="en-US" altLang="ko-KR" sz="1000" b="1" dirty="0">
              <a:solidFill>
                <a:srgbClr val="0000FF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24881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38363" y="606491"/>
            <a:ext cx="356185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1-2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사업계획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458" y="1830533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시설보유 및 사업대상 현황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5989" y="7110921"/>
            <a:ext cx="8233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0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성실관의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경우 지하층에 위치한 급식실을 지상으로 증축이전하는 사업이며</a:t>
            </a:r>
            <a:r>
              <a:rPr lang="en-US" altLang="ko-KR" sz="10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</a:p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0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주차장은 </a:t>
            </a:r>
            <a:r>
              <a:rPr lang="en-US" altLang="ko-KR" sz="10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52</a:t>
            </a:r>
            <a:r>
              <a:rPr lang="ko-KR" altLang="en-US" sz="10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면으로 주차면수를 늘려 필로티 주차장을 조성하는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사업임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8458" y="8007277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사업추진 일정계획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32059" y="1820234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그린스마트 미래학교 사업계획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734196" y="7119702"/>
            <a:ext cx="6178859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2447" indent="-242447">
              <a:lnSpc>
                <a:spcPct val="120000"/>
              </a:lnSpc>
              <a:buFontTx/>
              <a:buChar char="-"/>
            </a:pPr>
            <a:r>
              <a:rPr lang="ko-KR" altLang="en-US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총 주차대수 </a:t>
            </a:r>
            <a:r>
              <a:rPr lang="en-US" altLang="ko-KR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52</a:t>
            </a:r>
            <a:r>
              <a:rPr lang="ko-KR" altLang="en-US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 </a:t>
            </a:r>
            <a:r>
              <a:rPr lang="en-US" altLang="ko-KR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: </a:t>
            </a:r>
            <a:r>
              <a:rPr lang="ko-KR" altLang="en-US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기존주차 </a:t>
            </a:r>
            <a:r>
              <a:rPr lang="en-US" altLang="ko-KR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17</a:t>
            </a:r>
            <a:r>
              <a:rPr lang="ko-KR" altLang="en-US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 </a:t>
            </a:r>
            <a:r>
              <a:rPr lang="en-US" altLang="ko-KR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+ </a:t>
            </a:r>
            <a:r>
              <a:rPr lang="ko-KR" altLang="en-US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필로티주차 </a:t>
            </a:r>
            <a:r>
              <a:rPr lang="en-US" altLang="ko-KR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35</a:t>
            </a:r>
            <a:r>
              <a:rPr lang="ko-KR" altLang="en-US" sz="1400" b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 이상</a:t>
            </a:r>
            <a:endParaRPr lang="en-US" altLang="ko-KR" sz="1400" b="1" dirty="0">
              <a:solidFill>
                <a:srgbClr val="0000FF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276742"/>
              </p:ext>
            </p:extLst>
          </p:nvPr>
        </p:nvGraphicFramePr>
        <p:xfrm>
          <a:off x="709089" y="8576546"/>
          <a:ext cx="13634270" cy="816356"/>
        </p:xfrm>
        <a:graphic>
          <a:graphicData uri="http://schemas.openxmlformats.org/drawingml/2006/table">
            <a:tbl>
              <a:tblPr/>
              <a:tblGrid>
                <a:gridCol w="1363427">
                  <a:extLst>
                    <a:ext uri="{9D8B030D-6E8A-4147-A177-3AD203B41FA5}">
                      <a16:colId xmlns:a16="http://schemas.microsoft.com/office/drawing/2014/main" val="944283588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2121038751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3576176231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1076168880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1995458020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19893126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658358110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83691555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3517749085"/>
                    </a:ext>
                  </a:extLst>
                </a:gridCol>
                <a:gridCol w="1363427">
                  <a:extLst>
                    <a:ext uri="{9D8B030D-6E8A-4147-A177-3AD203B41FA5}">
                      <a16:colId xmlns:a16="http://schemas.microsoft.com/office/drawing/2014/main" val="1180812079"/>
                    </a:ext>
                  </a:extLst>
                </a:gridCol>
              </a:tblGrid>
              <a:tr h="4296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학교명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개축심의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타당성검토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자투심사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중투심사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공유재산심의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예산반영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설계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준공시점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사업형태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7632173"/>
                  </a:ext>
                </a:extLst>
              </a:tr>
              <a:tr h="38671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대동세무고등학교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2024</a:t>
                      </a:r>
                      <a:r>
                        <a:rPr lang="ko-KR" altLang="en-US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 </a:t>
                      </a:r>
                      <a:r>
                        <a:rPr lang="en-US" altLang="ko-KR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r>
                        <a:rPr lang="ko-KR" altLang="en-US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월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해당없음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해당없음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2026</a:t>
                      </a:r>
                      <a:r>
                        <a:rPr lang="ko-KR" altLang="en-US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 </a:t>
                      </a:r>
                      <a:r>
                        <a:rPr lang="en-US" altLang="ko-KR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월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2026</a:t>
                      </a:r>
                      <a:r>
                        <a:rPr lang="ko-KR" altLang="en-US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 </a:t>
                      </a:r>
                      <a:r>
                        <a:rPr lang="en-US" altLang="ko-KR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r>
                        <a:rPr lang="ko-KR" altLang="en-US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월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2030</a:t>
                      </a:r>
                      <a:r>
                        <a:rPr lang="ko-KR" altLang="en-US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년 </a:t>
                      </a:r>
                      <a:r>
                        <a:rPr lang="en-US" altLang="ko-KR" sz="1200" kern="0" spc="-3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월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30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941400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774648"/>
              </p:ext>
            </p:extLst>
          </p:nvPr>
        </p:nvGraphicFramePr>
        <p:xfrm>
          <a:off x="7732059" y="2269510"/>
          <a:ext cx="6611302" cy="4423443"/>
        </p:xfrm>
        <a:graphic>
          <a:graphicData uri="http://schemas.openxmlformats.org/drawingml/2006/table">
            <a:tbl>
              <a:tblPr/>
              <a:tblGrid>
                <a:gridCol w="575477">
                  <a:extLst>
                    <a:ext uri="{9D8B030D-6E8A-4147-A177-3AD203B41FA5}">
                      <a16:colId xmlns:a16="http://schemas.microsoft.com/office/drawing/2014/main" val="3341944368"/>
                    </a:ext>
                  </a:extLst>
                </a:gridCol>
                <a:gridCol w="963592">
                  <a:extLst>
                    <a:ext uri="{9D8B030D-6E8A-4147-A177-3AD203B41FA5}">
                      <a16:colId xmlns:a16="http://schemas.microsoft.com/office/drawing/2014/main" val="885850733"/>
                    </a:ext>
                  </a:extLst>
                </a:gridCol>
                <a:gridCol w="896675">
                  <a:extLst>
                    <a:ext uri="{9D8B030D-6E8A-4147-A177-3AD203B41FA5}">
                      <a16:colId xmlns:a16="http://schemas.microsoft.com/office/drawing/2014/main" val="1999839413"/>
                    </a:ext>
                  </a:extLst>
                </a:gridCol>
                <a:gridCol w="923656">
                  <a:extLst>
                    <a:ext uri="{9D8B030D-6E8A-4147-A177-3AD203B41FA5}">
                      <a16:colId xmlns:a16="http://schemas.microsoft.com/office/drawing/2014/main" val="4090302523"/>
                    </a:ext>
                  </a:extLst>
                </a:gridCol>
                <a:gridCol w="548496">
                  <a:extLst>
                    <a:ext uri="{9D8B030D-6E8A-4147-A177-3AD203B41FA5}">
                      <a16:colId xmlns:a16="http://schemas.microsoft.com/office/drawing/2014/main" val="3024448810"/>
                    </a:ext>
                  </a:extLst>
                </a:gridCol>
                <a:gridCol w="856525">
                  <a:extLst>
                    <a:ext uri="{9D8B030D-6E8A-4147-A177-3AD203B41FA5}">
                      <a16:colId xmlns:a16="http://schemas.microsoft.com/office/drawing/2014/main" val="3031121241"/>
                    </a:ext>
                  </a:extLst>
                </a:gridCol>
                <a:gridCol w="896791">
                  <a:extLst>
                    <a:ext uri="{9D8B030D-6E8A-4147-A177-3AD203B41FA5}">
                      <a16:colId xmlns:a16="http://schemas.microsoft.com/office/drawing/2014/main" val="949672057"/>
                    </a:ext>
                  </a:extLst>
                </a:gridCol>
                <a:gridCol w="950090">
                  <a:extLst>
                    <a:ext uri="{9D8B030D-6E8A-4147-A177-3AD203B41FA5}">
                      <a16:colId xmlns:a16="http://schemas.microsoft.com/office/drawing/2014/main" val="3846418972"/>
                    </a:ext>
                  </a:extLst>
                </a:gridCol>
              </a:tblGrid>
              <a:tr h="635055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건물명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연면적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건물명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연면적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675290"/>
                  </a:ext>
                </a:extLst>
              </a:tr>
              <a:tr h="186182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5,184.61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5,184.61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4925785"/>
                  </a:ext>
                </a:extLst>
              </a:tr>
              <a:tr h="532189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3,593.78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4,922.00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91857"/>
                  </a:ext>
                </a:extLst>
              </a:tr>
              <a:tr h="186182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2,120.30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2,120.30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9499332"/>
                  </a:ext>
                </a:extLst>
              </a:tr>
              <a:tr h="186182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793.94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793.94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9943847"/>
                  </a:ext>
                </a:extLst>
              </a:tr>
              <a:tr h="186182">
                <a:tc row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건물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경화당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366.72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4622734"/>
                  </a:ext>
                </a:extLst>
              </a:tr>
              <a:tr h="1861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영선실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95.87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5044619"/>
                  </a:ext>
                </a:extLst>
              </a:tr>
              <a:tr h="1861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재활용창고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92.68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8906390"/>
                  </a:ext>
                </a:extLst>
              </a:tr>
              <a:tr h="1861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봉사관창고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66.12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401553"/>
                  </a:ext>
                </a:extLst>
              </a:tr>
              <a:tr h="2065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하이소웰창고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48.00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소계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FF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12,226.91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 제외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3388229"/>
                  </a:ext>
                </a:extLst>
              </a:tr>
              <a:tr h="578717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주차장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증축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주차장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1,015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필로티주차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069030"/>
                  </a:ext>
                </a:extLst>
              </a:tr>
              <a:tr h="186182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  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12,362.02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  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13,241.91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2738708"/>
                  </a:ext>
                </a:extLst>
              </a:tr>
            </a:tbl>
          </a:graphicData>
        </a:graphic>
      </p:graphicFrame>
      <p:pic>
        <p:nvPicPr>
          <p:cNvPr id="1026" name="_x272407128" descr="EMB0000541c310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2202" y="2507430"/>
            <a:ext cx="1714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6E309739-44ED-437E-973A-77F052398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3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761B92-CA8A-4B9F-BA49-0AD622E5B7FE}"/>
              </a:ext>
            </a:extLst>
          </p:cNvPr>
          <p:cNvSpPr txBox="1"/>
          <p:nvPr/>
        </p:nvSpPr>
        <p:spPr>
          <a:xfrm>
            <a:off x="610022" y="9435021"/>
            <a:ext cx="8233727" cy="26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*  </a:t>
            </a:r>
            <a:r>
              <a:rPr lang="ko-KR" altLang="en-US" sz="10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교육시설 등의 안전 및 유지관리 등에 관한 법률 시행 이전 사전기획 계약 체결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EE50866B-5246-47E4-98DA-B85814EC5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405049"/>
              </p:ext>
            </p:extLst>
          </p:nvPr>
        </p:nvGraphicFramePr>
        <p:xfrm>
          <a:off x="775989" y="2251327"/>
          <a:ext cx="6340430" cy="4666111"/>
        </p:xfrm>
        <a:graphic>
          <a:graphicData uri="http://schemas.openxmlformats.org/drawingml/2006/table">
            <a:tbl>
              <a:tblPr/>
              <a:tblGrid>
                <a:gridCol w="535976">
                  <a:extLst>
                    <a:ext uri="{9D8B030D-6E8A-4147-A177-3AD203B41FA5}">
                      <a16:colId xmlns:a16="http://schemas.microsoft.com/office/drawing/2014/main" val="2592344876"/>
                    </a:ext>
                  </a:extLst>
                </a:gridCol>
                <a:gridCol w="861392">
                  <a:extLst>
                    <a:ext uri="{9D8B030D-6E8A-4147-A177-3AD203B41FA5}">
                      <a16:colId xmlns:a16="http://schemas.microsoft.com/office/drawing/2014/main" val="1204083748"/>
                    </a:ext>
                  </a:extLst>
                </a:gridCol>
                <a:gridCol w="649356">
                  <a:extLst>
                    <a:ext uri="{9D8B030D-6E8A-4147-A177-3AD203B41FA5}">
                      <a16:colId xmlns:a16="http://schemas.microsoft.com/office/drawing/2014/main" val="3763679049"/>
                    </a:ext>
                  </a:extLst>
                </a:gridCol>
                <a:gridCol w="716190">
                  <a:extLst>
                    <a:ext uri="{9D8B030D-6E8A-4147-A177-3AD203B41FA5}">
                      <a16:colId xmlns:a16="http://schemas.microsoft.com/office/drawing/2014/main" val="1637050467"/>
                    </a:ext>
                  </a:extLst>
                </a:gridCol>
                <a:gridCol w="847567">
                  <a:extLst>
                    <a:ext uri="{9D8B030D-6E8A-4147-A177-3AD203B41FA5}">
                      <a16:colId xmlns:a16="http://schemas.microsoft.com/office/drawing/2014/main" val="558112096"/>
                    </a:ext>
                  </a:extLst>
                </a:gridCol>
                <a:gridCol w="613433">
                  <a:extLst>
                    <a:ext uri="{9D8B030D-6E8A-4147-A177-3AD203B41FA5}">
                      <a16:colId xmlns:a16="http://schemas.microsoft.com/office/drawing/2014/main" val="2859978953"/>
                    </a:ext>
                  </a:extLst>
                </a:gridCol>
                <a:gridCol w="613433">
                  <a:extLst>
                    <a:ext uri="{9D8B030D-6E8A-4147-A177-3AD203B41FA5}">
                      <a16:colId xmlns:a16="http://schemas.microsoft.com/office/drawing/2014/main" val="2808037924"/>
                    </a:ext>
                  </a:extLst>
                </a:gridCol>
                <a:gridCol w="613433">
                  <a:extLst>
                    <a:ext uri="{9D8B030D-6E8A-4147-A177-3AD203B41FA5}">
                      <a16:colId xmlns:a16="http://schemas.microsoft.com/office/drawing/2014/main" val="1338432798"/>
                    </a:ext>
                  </a:extLst>
                </a:gridCol>
                <a:gridCol w="889650">
                  <a:extLst>
                    <a:ext uri="{9D8B030D-6E8A-4147-A177-3AD203B41FA5}">
                      <a16:colId xmlns:a16="http://schemas.microsoft.com/office/drawing/2014/main" val="1347128424"/>
                    </a:ext>
                  </a:extLst>
                </a:gridCol>
              </a:tblGrid>
              <a:tr h="47417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  물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경과년수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건축면적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연면적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안전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등급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내진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성능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석면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유무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r>
                        <a:rPr lang="en-US" altLang="ko-KR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리모델링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138333"/>
                  </a:ext>
                </a:extLst>
              </a:tr>
              <a:tr h="517779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1,053.00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5,184.61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B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확보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미보유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8904252"/>
                  </a:ext>
                </a:extLst>
              </a:tr>
              <a:tr h="517779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1,075.32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3,593.78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B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미확보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58</a:t>
                      </a:r>
                      <a:r>
                        <a:rPr lang="en-US" sz="1050" kern="0" spc="-8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㎡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7061393"/>
                  </a:ext>
                </a:extLst>
              </a:tr>
              <a:tr h="517779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539.75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2,120.30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B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확보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미보유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20386"/>
                  </a:ext>
                </a:extLst>
              </a:tr>
              <a:tr h="517779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235.31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793.94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A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확보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미보유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0888563"/>
                  </a:ext>
                </a:extLst>
              </a:tr>
              <a:tr h="424165">
                <a:tc row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건물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경화당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183.36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366.72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C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확보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32</a:t>
                      </a:r>
                      <a:r>
                        <a:rPr lang="en-US" sz="1050" kern="0" spc="-8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㎡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630073"/>
                  </a:ext>
                </a:extLst>
              </a:tr>
              <a:tr h="4241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영선실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95.87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95.87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C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미보유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755408"/>
                  </a:ext>
                </a:extLst>
              </a:tr>
              <a:tr h="4241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재활용창고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92.68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92.68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C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미보유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154825"/>
                  </a:ext>
                </a:extLst>
              </a:tr>
              <a:tr h="4241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봉사관창고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66.12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66.12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C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미보유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6988008"/>
                  </a:ext>
                </a:extLst>
              </a:tr>
              <a:tr h="4241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하이소웰창고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48.00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48.00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C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미보유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3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239633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C00EF2B7-1279-4E07-8FE1-F012349F3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989" y="2305861"/>
            <a:ext cx="13844886" cy="537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3F871D0-D73C-45FD-8C38-735E464DB25A}"/>
              </a:ext>
            </a:extLst>
          </p:cNvPr>
          <p:cNvSpPr txBox="1"/>
          <p:nvPr/>
        </p:nvSpPr>
        <p:spPr>
          <a:xfrm>
            <a:off x="7734196" y="7446249"/>
            <a:ext cx="6178859" cy="33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2447" indent="-242447">
              <a:lnSpc>
                <a:spcPct val="120000"/>
              </a:lnSpc>
              <a:buFontTx/>
              <a:buChar char="-"/>
            </a:pPr>
            <a:r>
              <a:rPr lang="ko-KR" altLang="en-US" sz="1400" b="1" dirty="0" err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근면관</a:t>
            </a:r>
            <a:r>
              <a:rPr lang="ko-KR" altLang="en-US" sz="14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제외 사유</a:t>
            </a:r>
            <a:r>
              <a:rPr lang="en-US" altLang="ko-KR" sz="14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: </a:t>
            </a:r>
            <a:r>
              <a:rPr lang="ko-KR" altLang="en-US" sz="1400" b="1" dirty="0" err="1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사업면적</a:t>
            </a:r>
            <a:r>
              <a:rPr lang="ko-KR" altLang="en-US" sz="14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산출을 위한 제외</a:t>
            </a:r>
            <a:r>
              <a:rPr lang="en-US" altLang="ko-KR" sz="14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4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건축물 대장에는 반영해야 함</a:t>
            </a:r>
            <a:r>
              <a:rPr lang="en-US" altLang="ko-KR" sz="14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400" b="1" dirty="0">
                <a:solidFill>
                  <a:srgbClr val="0000FF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400" b="1" dirty="0">
              <a:solidFill>
                <a:srgbClr val="0000FF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3828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664214" y="2224073"/>
            <a:ext cx="7737822" cy="7627151"/>
            <a:chOff x="664214" y="2230963"/>
            <a:chExt cx="6061052" cy="5974363"/>
          </a:xfrm>
        </p:grpSpPr>
        <p:grpSp>
          <p:nvGrpSpPr>
            <p:cNvPr id="7" name="그룹 6"/>
            <p:cNvGrpSpPr/>
            <p:nvPr/>
          </p:nvGrpSpPr>
          <p:grpSpPr>
            <a:xfrm>
              <a:off x="664214" y="2255864"/>
              <a:ext cx="6061052" cy="5949462"/>
              <a:chOff x="708458" y="2255864"/>
              <a:chExt cx="4984953" cy="4893175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708458" y="2255864"/>
                <a:ext cx="4984953" cy="4893175"/>
                <a:chOff x="1676504" y="3107498"/>
                <a:chExt cx="3781230" cy="3711613"/>
              </a:xfrm>
            </p:grpSpPr>
            <p:pic>
              <p:nvPicPr>
                <p:cNvPr id="2" name="그림 1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0"/>
                          </a14:imgEffect>
                          <a14:imgEffect>
                            <a14:brightnessContrast bright="40000" contrast="-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7350" t="16027" r="18887" b="17433"/>
                <a:stretch/>
              </p:blipFill>
              <p:spPr>
                <a:xfrm>
                  <a:off x="1676504" y="3107498"/>
                  <a:ext cx="3781230" cy="3711613"/>
                </a:xfrm>
                <a:prstGeom prst="rect">
                  <a:avLst/>
                </a:prstGeom>
              </p:spPr>
            </p:pic>
            <p:sp>
              <p:nvSpPr>
                <p:cNvPr id="4" name="타원 3"/>
                <p:cNvSpPr/>
                <p:nvPr/>
              </p:nvSpPr>
              <p:spPr>
                <a:xfrm>
                  <a:off x="2634478" y="4026309"/>
                  <a:ext cx="1843549" cy="1843549"/>
                </a:xfrm>
                <a:prstGeom prst="ellipse">
                  <a:avLst/>
                </a:prstGeom>
                <a:noFill/>
                <a:ln w="22225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31" name="타원 30"/>
                <p:cNvSpPr/>
                <p:nvPr/>
              </p:nvSpPr>
              <p:spPr>
                <a:xfrm>
                  <a:off x="1791678" y="3201190"/>
                  <a:ext cx="3524864" cy="3524864"/>
                </a:xfrm>
                <a:prstGeom prst="ellipse">
                  <a:avLst/>
                </a:prstGeom>
                <a:noFill/>
                <a:ln w="1905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</p:grpSp>
          <p:sp>
            <p:nvSpPr>
              <p:cNvPr id="37" name="자유형 36"/>
              <p:cNvSpPr/>
              <p:nvPr/>
            </p:nvSpPr>
            <p:spPr>
              <a:xfrm>
                <a:off x="3054205" y="4300293"/>
                <a:ext cx="216457" cy="604444"/>
              </a:xfrm>
              <a:custGeom>
                <a:avLst/>
                <a:gdLst>
                  <a:gd name="connsiteX0" fmla="*/ 88135 w 1751682"/>
                  <a:gd name="connsiteY0" fmla="*/ 605927 h 4891489"/>
                  <a:gd name="connsiteX1" fmla="*/ 341523 w 1751682"/>
                  <a:gd name="connsiteY1" fmla="*/ 495759 h 4891489"/>
                  <a:gd name="connsiteX2" fmla="*/ 429658 w 1751682"/>
                  <a:gd name="connsiteY2" fmla="*/ 396607 h 4891489"/>
                  <a:gd name="connsiteX3" fmla="*/ 429658 w 1751682"/>
                  <a:gd name="connsiteY3" fmla="*/ 341523 h 4891489"/>
                  <a:gd name="connsiteX4" fmla="*/ 1024569 w 1751682"/>
                  <a:gd name="connsiteY4" fmla="*/ 242371 h 4891489"/>
                  <a:gd name="connsiteX5" fmla="*/ 1024569 w 1751682"/>
                  <a:gd name="connsiteY5" fmla="*/ 44067 h 4891489"/>
                  <a:gd name="connsiteX6" fmla="*/ 1311007 w 1751682"/>
                  <a:gd name="connsiteY6" fmla="*/ 0 h 4891489"/>
                  <a:gd name="connsiteX7" fmla="*/ 1355075 w 1751682"/>
                  <a:gd name="connsiteY7" fmla="*/ 429657 h 4891489"/>
                  <a:gd name="connsiteX8" fmla="*/ 1399142 w 1751682"/>
                  <a:gd name="connsiteY8" fmla="*/ 683045 h 4891489"/>
                  <a:gd name="connsiteX9" fmla="*/ 1498294 w 1751682"/>
                  <a:gd name="connsiteY9" fmla="*/ 649995 h 4891489"/>
                  <a:gd name="connsiteX10" fmla="*/ 1619479 w 1751682"/>
                  <a:gd name="connsiteY10" fmla="*/ 925416 h 4891489"/>
                  <a:gd name="connsiteX11" fmla="*/ 1729648 w 1751682"/>
                  <a:gd name="connsiteY11" fmla="*/ 1817783 h 4891489"/>
                  <a:gd name="connsiteX12" fmla="*/ 1751682 w 1751682"/>
                  <a:gd name="connsiteY12" fmla="*/ 2324559 h 4891489"/>
                  <a:gd name="connsiteX13" fmla="*/ 1277957 w 1751682"/>
                  <a:gd name="connsiteY13" fmla="*/ 2412694 h 4891489"/>
                  <a:gd name="connsiteX14" fmla="*/ 1200838 w 1751682"/>
                  <a:gd name="connsiteY14" fmla="*/ 2445744 h 4891489"/>
                  <a:gd name="connsiteX15" fmla="*/ 1443210 w 1751682"/>
                  <a:gd name="connsiteY15" fmla="*/ 3227942 h 4891489"/>
                  <a:gd name="connsiteX16" fmla="*/ 1542361 w 1751682"/>
                  <a:gd name="connsiteY16" fmla="*/ 3602515 h 4891489"/>
                  <a:gd name="connsiteX17" fmla="*/ 1597446 w 1751682"/>
                  <a:gd name="connsiteY17" fmla="*/ 3977089 h 4891489"/>
                  <a:gd name="connsiteX18" fmla="*/ 1586429 w 1751682"/>
                  <a:gd name="connsiteY18" fmla="*/ 4428780 h 4891489"/>
                  <a:gd name="connsiteX19" fmla="*/ 1652530 w 1751682"/>
                  <a:gd name="connsiteY19" fmla="*/ 4770303 h 4891489"/>
                  <a:gd name="connsiteX20" fmla="*/ 1299990 w 1751682"/>
                  <a:gd name="connsiteY20" fmla="*/ 4770303 h 4891489"/>
                  <a:gd name="connsiteX21" fmla="*/ 716096 w 1751682"/>
                  <a:gd name="connsiteY21" fmla="*/ 4891489 h 4891489"/>
                  <a:gd name="connsiteX22" fmla="*/ 77118 w 1751682"/>
                  <a:gd name="connsiteY22" fmla="*/ 3272009 h 4891489"/>
                  <a:gd name="connsiteX23" fmla="*/ 66101 w 1751682"/>
                  <a:gd name="connsiteY23" fmla="*/ 3117773 h 4891489"/>
                  <a:gd name="connsiteX24" fmla="*/ 176270 w 1751682"/>
                  <a:gd name="connsiteY24" fmla="*/ 3128790 h 4891489"/>
                  <a:gd name="connsiteX25" fmla="*/ 264405 w 1751682"/>
                  <a:gd name="connsiteY25" fmla="*/ 2886419 h 4891489"/>
                  <a:gd name="connsiteX26" fmla="*/ 253388 w 1751682"/>
                  <a:gd name="connsiteY26" fmla="*/ 2809301 h 4891489"/>
                  <a:gd name="connsiteX27" fmla="*/ 352540 w 1751682"/>
                  <a:gd name="connsiteY27" fmla="*/ 2798284 h 4891489"/>
                  <a:gd name="connsiteX28" fmla="*/ 341523 w 1751682"/>
                  <a:gd name="connsiteY28" fmla="*/ 2170323 h 4891489"/>
                  <a:gd name="connsiteX29" fmla="*/ 209320 w 1751682"/>
                  <a:gd name="connsiteY29" fmla="*/ 1850833 h 4891489"/>
                  <a:gd name="connsiteX30" fmla="*/ 176270 w 1751682"/>
                  <a:gd name="connsiteY30" fmla="*/ 1883884 h 4891489"/>
                  <a:gd name="connsiteX31" fmla="*/ 66101 w 1751682"/>
                  <a:gd name="connsiteY31" fmla="*/ 1883884 h 4891489"/>
                  <a:gd name="connsiteX32" fmla="*/ 0 w 1751682"/>
                  <a:gd name="connsiteY32" fmla="*/ 1839816 h 4891489"/>
                  <a:gd name="connsiteX33" fmla="*/ 77118 w 1751682"/>
                  <a:gd name="connsiteY33" fmla="*/ 1189821 h 4891489"/>
                  <a:gd name="connsiteX34" fmla="*/ 0 w 1751682"/>
                  <a:gd name="connsiteY34" fmla="*/ 1167788 h 4891489"/>
                  <a:gd name="connsiteX35" fmla="*/ 88135 w 1751682"/>
                  <a:gd name="connsiteY35" fmla="*/ 605927 h 4891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751682" h="4891489">
                    <a:moveTo>
                      <a:pt x="88135" y="605927"/>
                    </a:moveTo>
                    <a:lnTo>
                      <a:pt x="341523" y="495759"/>
                    </a:lnTo>
                    <a:lnTo>
                      <a:pt x="429658" y="396607"/>
                    </a:lnTo>
                    <a:lnTo>
                      <a:pt x="429658" y="341523"/>
                    </a:lnTo>
                    <a:lnTo>
                      <a:pt x="1024569" y="242371"/>
                    </a:lnTo>
                    <a:lnTo>
                      <a:pt x="1024569" y="44067"/>
                    </a:lnTo>
                    <a:lnTo>
                      <a:pt x="1311007" y="0"/>
                    </a:lnTo>
                    <a:lnTo>
                      <a:pt x="1355075" y="429657"/>
                    </a:lnTo>
                    <a:lnTo>
                      <a:pt x="1399142" y="683045"/>
                    </a:lnTo>
                    <a:lnTo>
                      <a:pt x="1498294" y="649995"/>
                    </a:lnTo>
                    <a:lnTo>
                      <a:pt x="1619479" y="925416"/>
                    </a:lnTo>
                    <a:lnTo>
                      <a:pt x="1729648" y="1817783"/>
                    </a:lnTo>
                    <a:lnTo>
                      <a:pt x="1751682" y="2324559"/>
                    </a:lnTo>
                    <a:lnTo>
                      <a:pt x="1277957" y="2412694"/>
                    </a:lnTo>
                    <a:lnTo>
                      <a:pt x="1200838" y="2445744"/>
                    </a:lnTo>
                    <a:lnTo>
                      <a:pt x="1443210" y="3227942"/>
                    </a:lnTo>
                    <a:lnTo>
                      <a:pt x="1542361" y="3602515"/>
                    </a:lnTo>
                    <a:lnTo>
                      <a:pt x="1597446" y="3977089"/>
                    </a:lnTo>
                    <a:lnTo>
                      <a:pt x="1586429" y="4428780"/>
                    </a:lnTo>
                    <a:lnTo>
                      <a:pt x="1652530" y="4770303"/>
                    </a:lnTo>
                    <a:lnTo>
                      <a:pt x="1299990" y="4770303"/>
                    </a:lnTo>
                    <a:lnTo>
                      <a:pt x="716096" y="4891489"/>
                    </a:lnTo>
                    <a:lnTo>
                      <a:pt x="77118" y="3272009"/>
                    </a:lnTo>
                    <a:lnTo>
                      <a:pt x="66101" y="3117773"/>
                    </a:lnTo>
                    <a:lnTo>
                      <a:pt x="176270" y="3128790"/>
                    </a:lnTo>
                    <a:lnTo>
                      <a:pt x="264405" y="2886419"/>
                    </a:lnTo>
                    <a:lnTo>
                      <a:pt x="253388" y="2809301"/>
                    </a:lnTo>
                    <a:lnTo>
                      <a:pt x="352540" y="2798284"/>
                    </a:lnTo>
                    <a:lnTo>
                      <a:pt x="341523" y="2170323"/>
                    </a:lnTo>
                    <a:lnTo>
                      <a:pt x="209320" y="1850833"/>
                    </a:lnTo>
                    <a:lnTo>
                      <a:pt x="176270" y="1883884"/>
                    </a:lnTo>
                    <a:lnTo>
                      <a:pt x="66101" y="1883884"/>
                    </a:lnTo>
                    <a:lnTo>
                      <a:pt x="0" y="1839816"/>
                    </a:lnTo>
                    <a:lnTo>
                      <a:pt x="77118" y="1189821"/>
                    </a:lnTo>
                    <a:lnTo>
                      <a:pt x="0" y="1167788"/>
                    </a:lnTo>
                    <a:lnTo>
                      <a:pt x="88135" y="605927"/>
                    </a:lnTo>
                    <a:close/>
                  </a:path>
                </a:pathLst>
              </a:custGeom>
              <a:solidFill>
                <a:srgbClr val="D8066F">
                  <a:alpha val="90000"/>
                </a:srgbClr>
              </a:solidFill>
              <a:ln w="222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3420601" y="3526518"/>
              <a:ext cx="761357" cy="217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000" b="1" dirty="0">
                  <a:solidFill>
                    <a:srgbClr val="FFC000"/>
                  </a:solidFill>
                  <a:effectLst>
                    <a:glow rad="254000">
                      <a:schemeClr val="tx1">
                        <a:alpha val="50000"/>
                      </a:schemeClr>
                    </a:glow>
                  </a:effectLst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500m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398840" y="2230963"/>
              <a:ext cx="761357" cy="217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ko-KR" sz="1000" b="1" dirty="0">
                  <a:solidFill>
                    <a:srgbClr val="FFC000"/>
                  </a:solidFill>
                  <a:effectLst>
                    <a:glow rad="254000">
                      <a:schemeClr val="tx1">
                        <a:alpha val="50000"/>
                      </a:schemeClr>
                    </a:glow>
                  </a:effectLst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1km</a:t>
              </a:r>
              <a:endParaRPr lang="en-US" altLang="ko-KR" sz="1100" b="1" dirty="0">
                <a:solidFill>
                  <a:srgbClr val="FFC000"/>
                </a:solidFill>
                <a:effectLst>
                  <a:glow rad="254000">
                    <a:schemeClr val="tx1">
                      <a:alpha val="50000"/>
                    </a:schemeClr>
                  </a:glow>
                </a:effectLst>
                <a:latin typeface="서울남산체 M" panose="02020503020101020101" pitchFamily="18" charset="-127"/>
                <a:ea typeface="서울남산체 M" panose="02020503020101020101" pitchFamily="18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914610" y="5476548"/>
              <a:ext cx="761357" cy="217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000" b="1" dirty="0">
                  <a:solidFill>
                    <a:srgbClr val="FFC000"/>
                  </a:solidFill>
                  <a:effectLst>
                    <a:glow rad="254000">
                      <a:schemeClr val="tx1">
                        <a:alpha val="50000"/>
                      </a:schemeClr>
                    </a:glow>
                  </a:effectLst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경복궁</a:t>
              </a:r>
              <a:endParaRPr lang="en-US" altLang="ko-KR" sz="1100" b="1" dirty="0">
                <a:solidFill>
                  <a:srgbClr val="FFC000"/>
                </a:solidFill>
                <a:effectLst>
                  <a:glow rad="254000">
                    <a:schemeClr val="tx1">
                      <a:alpha val="50000"/>
                    </a:schemeClr>
                  </a:glow>
                </a:effectLst>
                <a:latin typeface="서울남산체 M" panose="02020503020101020101" pitchFamily="18" charset="-127"/>
                <a:ea typeface="서울남산체 M" panose="02020503020101020101" pitchFamily="18" charset="-127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768664" y="5051234"/>
              <a:ext cx="761357" cy="217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000" b="1" dirty="0">
                  <a:solidFill>
                    <a:srgbClr val="FFC000"/>
                  </a:solidFill>
                  <a:effectLst>
                    <a:glow rad="254000">
                      <a:schemeClr val="tx1">
                        <a:alpha val="50000"/>
                      </a:schemeClr>
                    </a:glow>
                  </a:effectLst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창덕궁</a:t>
              </a:r>
              <a:endParaRPr lang="en-US" altLang="ko-KR" sz="1100" b="1" dirty="0">
                <a:solidFill>
                  <a:srgbClr val="FFC000"/>
                </a:solidFill>
                <a:effectLst>
                  <a:glow rad="254000">
                    <a:schemeClr val="tx1">
                      <a:alpha val="50000"/>
                    </a:schemeClr>
                  </a:glow>
                </a:effectLst>
                <a:latin typeface="서울남산체 M" panose="02020503020101020101" pitchFamily="18" charset="-127"/>
                <a:ea typeface="서울남산체 M" panose="02020503020101020101" pitchFamily="18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81800" y="2505507"/>
              <a:ext cx="761357" cy="217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000" b="1" dirty="0">
                  <a:solidFill>
                    <a:srgbClr val="FFC000"/>
                  </a:solidFill>
                  <a:effectLst>
                    <a:glow rad="254000">
                      <a:schemeClr val="tx1"/>
                    </a:glow>
                  </a:effectLst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△</a:t>
              </a:r>
              <a:r>
                <a:rPr lang="ko-KR" altLang="en-US" sz="1000" b="1" dirty="0">
                  <a:solidFill>
                    <a:srgbClr val="FFC000"/>
                  </a:solidFill>
                  <a:effectLst>
                    <a:glow rad="254000">
                      <a:schemeClr val="tx1">
                        <a:alpha val="50000"/>
                      </a:schemeClr>
                    </a:glow>
                  </a:effectLst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북악산</a:t>
              </a:r>
              <a:endParaRPr lang="en-US" altLang="ko-KR" sz="1000" b="1" dirty="0">
                <a:solidFill>
                  <a:srgbClr val="FFC000"/>
                </a:solidFill>
                <a:effectLst>
                  <a:glow rad="254000">
                    <a:schemeClr val="tx1">
                      <a:alpha val="50000"/>
                    </a:schemeClr>
                  </a:glow>
                </a:effectLst>
                <a:latin typeface="서울남산체 M" panose="02020503020101020101" pitchFamily="18" charset="-127"/>
                <a:ea typeface="서울남산체 M" panose="02020503020101020101" pitchFamily="18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316432" y="5051234"/>
              <a:ext cx="1313630" cy="231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100" b="1" dirty="0">
                  <a:solidFill>
                    <a:srgbClr val="FFC000"/>
                  </a:solidFill>
                  <a:effectLst>
                    <a:glow rad="254000">
                      <a:schemeClr val="tx1">
                        <a:alpha val="50000"/>
                      </a:schemeClr>
                    </a:glow>
                  </a:effectLst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대동세무고</a:t>
              </a:r>
              <a:endParaRPr lang="en-US" altLang="ko-KR" sz="1100" b="1" dirty="0">
                <a:solidFill>
                  <a:srgbClr val="FFC000"/>
                </a:solidFill>
                <a:effectLst>
                  <a:glow rad="254000">
                    <a:schemeClr val="tx1">
                      <a:alpha val="50000"/>
                    </a:schemeClr>
                  </a:glow>
                </a:effectLst>
                <a:latin typeface="서울남산체 M" panose="02020503020101020101" pitchFamily="18" charset="-127"/>
                <a:ea typeface="서울남산체 M" panose="02020503020101020101" pitchFamily="18" charset="-127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38363" y="606491"/>
            <a:ext cx="3561850" cy="509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2-1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지역현황 분석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458" y="1830533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입지분석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729548" y="2187349"/>
            <a:ext cx="5887534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2447" indent="-242447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서울 종로구 계동에 위치</a:t>
            </a:r>
            <a:endParaRPr lang="en-US" altLang="ko-KR" sz="1300" dirty="0">
              <a:effectLst/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42447" indent="-242447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서쪽의 경복궁과 약 </a:t>
            </a:r>
            <a:r>
              <a:rPr lang="en-US" altLang="ko-KR" sz="1300" dirty="0"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1km </a:t>
            </a:r>
            <a:r>
              <a:rPr lang="ko-KR" altLang="en-US" sz="1300" dirty="0"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떨어져 있으며</a:t>
            </a:r>
            <a:r>
              <a:rPr lang="en-US" altLang="ko-KR" sz="1300" dirty="0"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</a:t>
            </a:r>
            <a:r>
              <a:rPr lang="ko-KR" altLang="en-US" sz="1300" dirty="0"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동쪽으로는 창덕궁에 인접</a:t>
            </a:r>
            <a:endParaRPr lang="en-US" altLang="ko-KR" sz="1300" dirty="0">
              <a:effectLst/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42447" indent="-242447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북서쪽으로는 북악산과 인왕산이 위치하여 자연경관 우수</a:t>
            </a:r>
            <a:endParaRPr lang="en-US" altLang="ko-KR" sz="1300" dirty="0">
              <a:effectLst/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42447" indent="-242447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조선시대부터 북촌이라 불리우던 지역으로 현재는 오래된 한옥과 소규모 상점</a:t>
            </a:r>
            <a:r>
              <a:rPr lang="en-US" altLang="ko-KR" sz="1300" dirty="0">
                <a:solidFill>
                  <a:srgbClr val="0A8FAE"/>
                </a:solidFill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A8FAE"/>
                </a:solidFill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다가구</a:t>
            </a:r>
            <a:r>
              <a:rPr lang="en-US" altLang="ko-KR" sz="1300" dirty="0">
                <a:solidFill>
                  <a:srgbClr val="0A8FAE"/>
                </a:solidFill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/</a:t>
            </a:r>
            <a:r>
              <a:rPr lang="ko-KR" altLang="en-US" sz="1300" dirty="0">
                <a:solidFill>
                  <a:srgbClr val="0A8FAE"/>
                </a:solidFill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다세대주택이 혼재</a:t>
            </a:r>
            <a:endParaRPr lang="en-US" altLang="ko-KR" sz="1300" dirty="0">
              <a:solidFill>
                <a:srgbClr val="0A8FAE"/>
              </a:solidFill>
              <a:effectLst/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42447" indent="-242447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역사문화지구로 지정되어 북촌지구단위계획에 의해 필지와 건물의 규모를 제한하고 한옥을 권장하며</a:t>
            </a:r>
            <a:r>
              <a:rPr lang="en-US" altLang="ko-KR" sz="1300" dirty="0">
                <a:solidFill>
                  <a:srgbClr val="0A8FAE"/>
                </a:solidFill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</a:t>
            </a:r>
            <a:r>
              <a:rPr lang="ko-KR" altLang="en-US" sz="1300" dirty="0">
                <a:solidFill>
                  <a:srgbClr val="0A8FAE"/>
                </a:solidFill>
                <a:effectLst/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건축물의 용도 등을 세부적으로 관리</a:t>
            </a:r>
            <a:endParaRPr lang="en-US" altLang="ko-KR" sz="1300" dirty="0">
              <a:solidFill>
                <a:srgbClr val="0A8FAE"/>
              </a:solidFill>
              <a:effectLst/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9" t="7870" r="7859"/>
          <a:stretch/>
        </p:blipFill>
        <p:spPr>
          <a:xfrm>
            <a:off x="8819537" y="5117690"/>
            <a:ext cx="3657802" cy="2324235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399" y="7515866"/>
            <a:ext cx="3657802" cy="2342988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2" b="4464"/>
          <a:stretch/>
        </p:blipFill>
        <p:spPr>
          <a:xfrm>
            <a:off x="8818291" y="7501001"/>
            <a:ext cx="1909188" cy="2350224"/>
          </a:xfrm>
          <a:prstGeom prst="rect">
            <a:avLst/>
          </a:prstGeom>
        </p:spPr>
      </p:pic>
      <p:pic>
        <p:nvPicPr>
          <p:cNvPr id="45" name="그림 4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0" b="3930"/>
          <a:stretch/>
        </p:blipFill>
        <p:spPr>
          <a:xfrm>
            <a:off x="12579824" y="5106968"/>
            <a:ext cx="1905820" cy="2326344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8813017" y="5122147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1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579824" y="5109131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09227" y="7500310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3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834285" y="7517585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764243" y="4252665"/>
            <a:ext cx="5929921" cy="820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 북서쪽에 위치한 북악산과 인왕산 전경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북촌한옥마을 풍경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서측에 위치한 계동길 모습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4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동쪽에 인접한 창덕궁 전경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751904" y="5286424"/>
            <a:ext cx="971984" cy="2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000" b="1" dirty="0">
                <a:solidFill>
                  <a:srgbClr val="FFC000"/>
                </a:solidFill>
                <a:effectLst>
                  <a:glow rad="254000">
                    <a:schemeClr val="tx1">
                      <a:alpha val="50000"/>
                    </a:schemeClr>
                  </a:glow>
                </a:effectLst>
                <a:latin typeface="서울남산체 M" panose="02020503020101020101" pitchFamily="18" charset="-127"/>
                <a:ea typeface="서울남산체 M" panose="02020503020101020101" pitchFamily="18" charset="-127"/>
              </a:rPr>
              <a:t>북촌한옥마을</a:t>
            </a:r>
            <a:endParaRPr lang="en-US" altLang="ko-KR" sz="1100" b="1" dirty="0">
              <a:solidFill>
                <a:srgbClr val="FFC000"/>
              </a:solidFill>
              <a:effectLst>
                <a:glow rad="254000">
                  <a:schemeClr val="tx1">
                    <a:alpha val="50000"/>
                  </a:schemeClr>
                </a:glow>
              </a:effectLst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7F82D65-7745-4576-A037-D377A46D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4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1712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1613385" y="3392034"/>
            <a:ext cx="803547" cy="932081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38363" y="606491"/>
            <a:ext cx="356185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2-2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시설현황 분석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8458" y="1830533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건축개요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9528398" y="1925781"/>
            <a:ext cx="5170241" cy="8228153"/>
            <a:chOff x="9131981" y="1496290"/>
            <a:chExt cx="5447370" cy="8669189"/>
          </a:xfrm>
        </p:grpSpPr>
        <p:pic>
          <p:nvPicPr>
            <p:cNvPr id="32" name="그림 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4248" b="3536"/>
            <a:stretch/>
          </p:blipFill>
          <p:spPr>
            <a:xfrm>
              <a:off x="9131981" y="1496290"/>
              <a:ext cx="5447370" cy="8669189"/>
            </a:xfrm>
            <a:prstGeom prst="rect">
              <a:avLst/>
            </a:prstGeom>
          </p:spPr>
        </p:pic>
        <p:grpSp>
          <p:nvGrpSpPr>
            <p:cNvPr id="14" name="그룹 13"/>
            <p:cNvGrpSpPr/>
            <p:nvPr/>
          </p:nvGrpSpPr>
          <p:grpSpPr>
            <a:xfrm>
              <a:off x="9925700" y="1968550"/>
              <a:ext cx="3937341" cy="7975062"/>
              <a:chOff x="10145643" y="2367597"/>
              <a:chExt cx="3742974" cy="7581373"/>
            </a:xfrm>
          </p:grpSpPr>
          <p:grpSp>
            <p:nvGrpSpPr>
              <p:cNvPr id="4" name="그룹 3"/>
              <p:cNvGrpSpPr/>
              <p:nvPr/>
            </p:nvGrpSpPr>
            <p:grpSpPr>
              <a:xfrm>
                <a:off x="10145643" y="2394975"/>
                <a:ext cx="307784" cy="529044"/>
                <a:chOff x="1768766" y="2531522"/>
                <a:chExt cx="307784" cy="529044"/>
              </a:xfrm>
            </p:grpSpPr>
            <p:sp>
              <p:nvSpPr>
                <p:cNvPr id="10" name="TextBox 9"/>
                <p:cNvSpPr txBox="1"/>
                <p:nvPr/>
              </p:nvSpPr>
              <p:spPr>
                <a:xfrm>
                  <a:off x="1773292" y="2531522"/>
                  <a:ext cx="288862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200" b="1" dirty="0">
                      <a:solidFill>
                        <a:srgbClr val="0245B2"/>
                      </a:solidFill>
                      <a:latin typeface="나눔스퀘어_ac" panose="020B0600000101010101" pitchFamily="50" charset="-127"/>
                      <a:ea typeface="나눔스퀘어_ac" panose="020B0600000101010101" pitchFamily="50" charset="-127"/>
                    </a:rPr>
                    <a:t>N</a:t>
                  </a:r>
                  <a:endParaRPr lang="ko-KR" altLang="en-US" sz="1200" b="1" dirty="0">
                    <a:solidFill>
                      <a:srgbClr val="0245B2"/>
                    </a:solidFill>
                    <a:latin typeface="나눔스퀘어_ac" panose="020B0600000101010101" pitchFamily="50" charset="-127"/>
                    <a:ea typeface="나눔스퀘어_ac" panose="020B0600000101010101" pitchFamily="50" charset="-127"/>
                  </a:endParaRPr>
                </a:p>
              </p:txBody>
            </p:sp>
            <p:sp>
              <p:nvSpPr>
                <p:cNvPr id="12" name="타원 11"/>
                <p:cNvSpPr/>
                <p:nvPr/>
              </p:nvSpPr>
              <p:spPr>
                <a:xfrm>
                  <a:off x="1768766" y="2752782"/>
                  <a:ext cx="307784" cy="307784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0245B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cxnSp>
              <p:nvCxnSpPr>
                <p:cNvPr id="13" name="직선 연결선 12"/>
                <p:cNvCxnSpPr>
                  <a:stCxn id="12" idx="0"/>
                </p:cNvCxnSpPr>
                <p:nvPr/>
              </p:nvCxnSpPr>
              <p:spPr>
                <a:xfrm>
                  <a:off x="1922658" y="2752782"/>
                  <a:ext cx="0" cy="153892"/>
                </a:xfrm>
                <a:prstGeom prst="line">
                  <a:avLst/>
                </a:prstGeom>
                <a:ln w="22225">
                  <a:solidFill>
                    <a:srgbClr val="0245B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" name="TextBox 4"/>
              <p:cNvSpPr txBox="1"/>
              <p:nvPr/>
            </p:nvSpPr>
            <p:spPr>
              <a:xfrm>
                <a:off x="12082105" y="4572000"/>
                <a:ext cx="522126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성실관</a:t>
                </a: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12033988" y="7279115"/>
                <a:ext cx="531759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운동장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2391769" y="3166634"/>
                <a:ext cx="534970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봉사관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0986491" y="3987774"/>
                <a:ext cx="528548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경화당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12715002" y="8835003"/>
                <a:ext cx="528548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근면관</a:t>
                </a: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3122448" y="3987774"/>
                <a:ext cx="766169" cy="246612"/>
              </a:xfrm>
              <a:prstGeom prst="rect">
                <a:avLst/>
              </a:prstGeom>
              <a:noFill/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재활용창고</a:t>
                </a:r>
              </a:p>
            </p:txBody>
          </p:sp>
          <p:sp>
            <p:nvSpPr>
              <p:cNvPr id="7" name="아래쪽 화살표 6"/>
              <p:cNvSpPr/>
              <p:nvPr/>
            </p:nvSpPr>
            <p:spPr>
              <a:xfrm rot="16200000">
                <a:off x="10635093" y="7009640"/>
                <a:ext cx="327476" cy="228010"/>
              </a:xfrm>
              <a:prstGeom prst="downArrow">
                <a:avLst/>
              </a:prstGeom>
              <a:solidFill>
                <a:srgbClr val="D806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2" name="아래쪽 화살표 21"/>
              <p:cNvSpPr/>
              <p:nvPr/>
            </p:nvSpPr>
            <p:spPr>
              <a:xfrm rot="10800000">
                <a:off x="12738021" y="9474180"/>
                <a:ext cx="329441" cy="229378"/>
              </a:xfrm>
              <a:prstGeom prst="downArrow">
                <a:avLst/>
              </a:prstGeom>
              <a:solidFill>
                <a:srgbClr val="D806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0308147" y="6981529"/>
                <a:ext cx="409736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정문</a:t>
                </a: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2701354" y="9702358"/>
                <a:ext cx="429003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남문</a:t>
                </a: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2923530" y="3554097"/>
                <a:ext cx="512493" cy="246612"/>
              </a:xfrm>
              <a:prstGeom prst="rect">
                <a:avLst/>
              </a:prstGeom>
              <a:noFill/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영선실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2301266" y="2367597"/>
                <a:ext cx="766169" cy="246612"/>
              </a:xfrm>
              <a:prstGeom prst="rect">
                <a:avLst/>
              </a:prstGeom>
              <a:noFill/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봉사관창고</a:t>
                </a: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1045156" y="3024284"/>
                <a:ext cx="644148" cy="400746"/>
              </a:xfrm>
              <a:prstGeom prst="rect">
                <a:avLst/>
              </a:prstGeom>
              <a:noFill/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하이소웰</a:t>
                </a:r>
                <a:endParaRPr lang="en-US" altLang="ko-KR" sz="1000" b="1" dirty="0"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  <a:p>
                <a:pPr algn="ctr"/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창고</a:t>
                </a: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2349481" y="5419410"/>
                <a:ext cx="534970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창조관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1693901" y="3766294"/>
                <a:ext cx="409736" cy="246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중정</a:t>
                </a:r>
              </a:p>
            </p:txBody>
          </p:sp>
        </p:grpSp>
      </p:grp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421567"/>
              </p:ext>
            </p:extLst>
          </p:nvPr>
        </p:nvGraphicFramePr>
        <p:xfrm>
          <a:off x="643071" y="2311041"/>
          <a:ext cx="8716830" cy="336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6106">
                  <a:extLst>
                    <a:ext uri="{9D8B030D-6E8A-4147-A177-3AD203B41FA5}">
                      <a16:colId xmlns:a16="http://schemas.microsoft.com/office/drawing/2014/main" val="935658040"/>
                    </a:ext>
                  </a:extLst>
                </a:gridCol>
                <a:gridCol w="4858602">
                  <a:extLst>
                    <a:ext uri="{9D8B030D-6E8A-4147-A177-3AD203B41FA5}">
                      <a16:colId xmlns:a16="http://schemas.microsoft.com/office/drawing/2014/main" val="3005687535"/>
                    </a:ext>
                  </a:extLst>
                </a:gridCol>
                <a:gridCol w="2222122">
                  <a:extLst>
                    <a:ext uri="{9D8B030D-6E8A-4147-A177-3AD203B41FA5}">
                      <a16:colId xmlns:a16="http://schemas.microsoft.com/office/drawing/2014/main" val="3092385351"/>
                    </a:ext>
                  </a:extLst>
                </a:gridCol>
              </a:tblGrid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  분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내      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94577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학교명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대동세무고등학교</a:t>
                      </a: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45718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대지위치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서울특별시 종로구 계동길 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84-10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110016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지역</a:t>
                      </a:r>
                      <a:r>
                        <a:rPr lang="en-US" altLang="ko-KR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지구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14255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제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종일반주거지역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역사문화특화경관지구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북촌지구단위계획 구역</a:t>
                      </a: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944281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대지면적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15,484.4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18618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건축면적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14255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3,397.06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773227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건폐율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21.94% </a:t>
                      </a:r>
                      <a:r>
                        <a:rPr lang="en-US" altLang="ko-KR" sz="120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= 3,397.06/15,484.4 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X</a:t>
                      </a:r>
                      <a:r>
                        <a:rPr lang="en-US" altLang="ko-KR" sz="1200" baseline="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100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법정 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30%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80000" marR="180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758714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연면적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12,362.02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146065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용적률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65.57% =10,152.85 </a:t>
                      </a:r>
                      <a:r>
                        <a:rPr lang="en-US" altLang="ko-KR" sz="120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 15,484.4 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X100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법정 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120%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80000" marR="180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203050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조경면적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2,777.84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 </a:t>
                      </a: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413619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주차대수</a:t>
                      </a: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47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대</a:t>
                      </a:r>
                    </a:p>
                  </a:txBody>
                  <a:tcPr marL="180000" marR="180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7147180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10239022" y="1818514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시설배치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150950"/>
              </p:ext>
            </p:extLst>
          </p:nvPr>
        </p:nvGraphicFramePr>
        <p:xfrm>
          <a:off x="647696" y="6657868"/>
          <a:ext cx="8711016" cy="30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212">
                  <a:extLst>
                    <a:ext uri="{9D8B030D-6E8A-4147-A177-3AD203B41FA5}">
                      <a16:colId xmlns:a16="http://schemas.microsoft.com/office/drawing/2014/main" val="760645841"/>
                    </a:ext>
                  </a:extLst>
                </a:gridCol>
                <a:gridCol w="1354826">
                  <a:extLst>
                    <a:ext uri="{9D8B030D-6E8A-4147-A177-3AD203B41FA5}">
                      <a16:colId xmlns:a16="http://schemas.microsoft.com/office/drawing/2014/main" val="225828286"/>
                    </a:ext>
                  </a:extLst>
                </a:gridCol>
                <a:gridCol w="1296538">
                  <a:extLst>
                    <a:ext uri="{9D8B030D-6E8A-4147-A177-3AD203B41FA5}">
                      <a16:colId xmlns:a16="http://schemas.microsoft.com/office/drawing/2014/main" val="3482077657"/>
                    </a:ext>
                  </a:extLst>
                </a:gridCol>
                <a:gridCol w="1433015">
                  <a:extLst>
                    <a:ext uri="{9D8B030D-6E8A-4147-A177-3AD203B41FA5}">
                      <a16:colId xmlns:a16="http://schemas.microsoft.com/office/drawing/2014/main" val="2509017923"/>
                    </a:ext>
                  </a:extLst>
                </a:gridCol>
                <a:gridCol w="1596788">
                  <a:extLst>
                    <a:ext uri="{9D8B030D-6E8A-4147-A177-3AD203B41FA5}">
                      <a16:colId xmlns:a16="http://schemas.microsoft.com/office/drawing/2014/main" val="847222910"/>
                    </a:ext>
                  </a:extLst>
                </a:gridCol>
                <a:gridCol w="2193637">
                  <a:extLst>
                    <a:ext uri="{9D8B030D-6E8A-4147-A177-3AD203B41FA5}">
                      <a16:colId xmlns:a16="http://schemas.microsoft.com/office/drawing/2014/main" val="1676392002"/>
                    </a:ext>
                  </a:extLst>
                </a:gridCol>
              </a:tblGrid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  분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건물명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연면적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㎡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 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 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사업대상여부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105846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5,184.61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철근콘크리트조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제외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347805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3,593.78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</a:t>
                      </a:r>
                      <a:r>
                        <a:rPr lang="en-US" altLang="ko-KR" sz="1200" baseline="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철근콘크리트조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+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목조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그린스마트 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39217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2,120.30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철근콘크리트조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제외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692506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793.94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지하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철근콘크리트조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제외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269071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경화당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366.72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철근콘크리트조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49301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영선실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95.87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경량철골조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9770307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재활용창고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92.68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조적조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903155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봉사관창고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66.12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조적조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243755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하이소웰창고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48.00</a:t>
                      </a:r>
                      <a:endParaRPr lang="ko-KR" altLang="en-US" sz="1200" dirty="0"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R="180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지상</a:t>
                      </a:r>
                      <a:r>
                        <a:rPr lang="en-US" altLang="ko-KR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경량철골조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162430"/>
                  </a:ext>
                </a:extLst>
              </a:tr>
            </a:tbl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708458" y="6232581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동별개요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10022" y="9732355"/>
            <a:ext cx="8233727" cy="275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*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상기 건축개요와 동별개요의 면적은 건축물대장의 내용을 참고하였으며</a:t>
            </a: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부속건물의 면적과 조경면적은 현황에 근거한 것임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2201599-32C4-4336-9C89-7E2DA8AF3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5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41EB739-34E7-4019-9CE4-022713818E58}"/>
              </a:ext>
            </a:extLst>
          </p:cNvPr>
          <p:cNvSpPr txBox="1"/>
          <p:nvPr/>
        </p:nvSpPr>
        <p:spPr>
          <a:xfrm>
            <a:off x="10359458" y="7248432"/>
            <a:ext cx="6319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(</a:t>
            </a:r>
            <a:r>
              <a:rPr lang="ko-KR" altLang="en-US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통학로</a:t>
            </a:r>
            <a:r>
              <a:rPr lang="en-US" altLang="ko-KR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)</a:t>
            </a:r>
            <a:endParaRPr lang="ko-KR" altLang="en-US" sz="1000" b="1" dirty="0">
              <a:solidFill>
                <a:schemeClr val="accent1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3B42743-7E2D-4538-8AB6-D3893F35A2A2}"/>
              </a:ext>
            </a:extLst>
          </p:cNvPr>
          <p:cNvSpPr txBox="1"/>
          <p:nvPr/>
        </p:nvSpPr>
        <p:spPr>
          <a:xfrm>
            <a:off x="12769283" y="9905907"/>
            <a:ext cx="5180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(</a:t>
            </a:r>
            <a:r>
              <a:rPr lang="ko-KR" altLang="en-US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차량</a:t>
            </a:r>
            <a:r>
              <a:rPr lang="en-US" altLang="ko-KR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)</a:t>
            </a:r>
            <a:endParaRPr lang="ko-KR" altLang="en-US" sz="1000" b="1" dirty="0">
              <a:solidFill>
                <a:schemeClr val="accent1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36083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38363" y="606491"/>
            <a:ext cx="356185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2-2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시설현황 분석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8458" y="1830533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대지분석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도로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892437" y="1818514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대지분석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대지레벨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1978" y="2238762"/>
            <a:ext cx="6701183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서측 계동길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일방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보차분리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에서 연결된 도로를 통해 정문으로 진입 가능하나 계동길이 일방통행로이기 때문에 주로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보행자들만 정문을 이용</a:t>
            </a:r>
            <a:endParaRPr lang="en-US" altLang="ko-KR" sz="1300" b="1" dirty="0">
              <a:solidFill>
                <a:srgbClr val="0A8FAE"/>
              </a:solidFill>
              <a:effectLst>
                <a:glow rad="190500">
                  <a:srgbClr val="DFE41C"/>
                </a:glow>
              </a:effectLst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 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남측 북촌로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4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길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양방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보차혼용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에서 연결도로 통해 남문 진입 가능하며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차량 진출입은 남문 이용</a:t>
            </a:r>
            <a:endParaRPr lang="en-US" altLang="ko-KR" sz="1300" b="1" dirty="0">
              <a:solidFill>
                <a:srgbClr val="0A8FAE"/>
              </a:solidFill>
              <a:effectLst>
                <a:glow rad="190500">
                  <a:srgbClr val="DFE41C"/>
                </a:glow>
              </a:effectLst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  </a:t>
            </a:r>
            <a:r>
              <a:rPr lang="ko-KR" altLang="en-US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기타 대지에 접한 연결도로는 폭이 협소하여 교행이 불가하며 진입로로 이용하는 데에 어려움이 있음</a:t>
            </a:r>
            <a:endParaRPr lang="en-US" altLang="ko-KR" sz="13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3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647701" y="3176985"/>
            <a:ext cx="4626589" cy="6903639"/>
            <a:chOff x="750746" y="3169111"/>
            <a:chExt cx="4631867" cy="6911514"/>
          </a:xfrm>
        </p:grpSpPr>
        <p:grpSp>
          <p:nvGrpSpPr>
            <p:cNvPr id="3" name="그룹 2"/>
            <p:cNvGrpSpPr/>
            <p:nvPr/>
          </p:nvGrpSpPr>
          <p:grpSpPr>
            <a:xfrm>
              <a:off x="750746" y="3179928"/>
              <a:ext cx="4393330" cy="6900697"/>
              <a:chOff x="979993" y="2286000"/>
              <a:chExt cx="4962449" cy="7794625"/>
            </a:xfrm>
          </p:grpSpPr>
          <p:pic>
            <p:nvPicPr>
              <p:cNvPr id="2" name="그림 1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3" r="5013"/>
              <a:stretch/>
            </p:blipFill>
            <p:spPr>
              <a:xfrm>
                <a:off x="979993" y="2286000"/>
                <a:ext cx="4962449" cy="7794625"/>
              </a:xfrm>
              <a:prstGeom prst="rect">
                <a:avLst/>
              </a:prstGeom>
            </p:spPr>
          </p:pic>
          <p:sp>
            <p:nvSpPr>
              <p:cNvPr id="12" name="TextBox 11"/>
              <p:cNvSpPr txBox="1"/>
              <p:nvPr/>
            </p:nvSpPr>
            <p:spPr>
              <a:xfrm rot="16200000">
                <a:off x="414038" y="6206483"/>
                <a:ext cx="2071027" cy="278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계동길</a:t>
                </a:r>
                <a:r>
                  <a: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6m(</a:t>
                </a:r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일방</a:t>
                </a:r>
                <a:r>
                  <a: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, </a:t>
                </a:r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보차분리</a:t>
                </a:r>
                <a:r>
                  <a: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)</a:t>
                </a: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76357" y="9675914"/>
                <a:ext cx="2425774" cy="278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북촌로</a:t>
                </a:r>
                <a:r>
                  <a: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4</a:t>
                </a:r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길 </a:t>
                </a:r>
                <a:r>
                  <a: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12m(</a:t>
                </a:r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양방</a:t>
                </a:r>
                <a:r>
                  <a: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, </a:t>
                </a:r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보차혼용</a:t>
                </a:r>
                <a:r>
                  <a: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)</a:t>
                </a:r>
              </a:p>
            </p:txBody>
          </p:sp>
          <p:cxnSp>
            <p:nvCxnSpPr>
              <p:cNvPr id="14" name="직선 화살표 연결선 13"/>
              <p:cNvCxnSpPr/>
              <p:nvPr/>
            </p:nvCxnSpPr>
            <p:spPr>
              <a:xfrm flipH="1">
                <a:off x="1354957" y="7381214"/>
                <a:ext cx="58549" cy="1073099"/>
              </a:xfrm>
              <a:prstGeom prst="straightConnector1">
                <a:avLst/>
              </a:prstGeom>
              <a:ln w="28575">
                <a:tailEnd type="triangle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직선 화살표 연결선 14"/>
              <p:cNvCxnSpPr/>
              <p:nvPr/>
            </p:nvCxnSpPr>
            <p:spPr>
              <a:xfrm>
                <a:off x="1559540" y="9936672"/>
                <a:ext cx="3263670" cy="0"/>
              </a:xfrm>
              <a:prstGeom prst="straightConnector1">
                <a:avLst/>
              </a:prstGeom>
              <a:ln w="28575">
                <a:headEnd type="triangle" w="med" len="lg"/>
                <a:tailEnd type="triangle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직선 화살표 연결선 15"/>
              <p:cNvCxnSpPr/>
              <p:nvPr/>
            </p:nvCxnSpPr>
            <p:spPr>
              <a:xfrm>
                <a:off x="1541871" y="6268532"/>
                <a:ext cx="514278" cy="0"/>
              </a:xfrm>
              <a:prstGeom prst="straightConnector1">
                <a:avLst/>
              </a:prstGeom>
              <a:ln w="28575">
                <a:headEnd type="triangle" w="med" len="lg"/>
                <a:tailEnd type="triangle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직선 화살표 연결선 16"/>
              <p:cNvCxnSpPr/>
              <p:nvPr/>
            </p:nvCxnSpPr>
            <p:spPr>
              <a:xfrm flipH="1" flipV="1">
                <a:off x="3799867" y="8344381"/>
                <a:ext cx="12480" cy="584483"/>
              </a:xfrm>
              <a:prstGeom prst="straightConnector1">
                <a:avLst/>
              </a:prstGeom>
              <a:ln w="28575">
                <a:headEnd type="triangle" w="med" len="lg"/>
                <a:tailEnd type="triangle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그룹 6"/>
            <p:cNvGrpSpPr/>
            <p:nvPr/>
          </p:nvGrpSpPr>
          <p:grpSpPr>
            <a:xfrm>
              <a:off x="859157" y="3169111"/>
              <a:ext cx="307295" cy="528204"/>
              <a:chOff x="6489933" y="1330214"/>
              <a:chExt cx="307295" cy="528204"/>
            </a:xfrm>
          </p:grpSpPr>
          <p:sp>
            <p:nvSpPr>
              <p:cNvPr id="8" name="TextBox 7"/>
              <p:cNvSpPr txBox="1"/>
              <p:nvPr/>
            </p:nvSpPr>
            <p:spPr>
              <a:xfrm>
                <a:off x="6494452" y="1330214"/>
                <a:ext cx="288403" cy="2765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b="1" dirty="0">
                    <a:solidFill>
                      <a:srgbClr val="0245B2"/>
                    </a:solidFill>
                    <a:latin typeface="나눔스퀘어_ac" panose="020B0600000101010101" pitchFamily="50" charset="-127"/>
                    <a:ea typeface="나눔스퀘어_ac" panose="020B0600000101010101" pitchFamily="50" charset="-127"/>
                  </a:rPr>
                  <a:t>N</a:t>
                </a:r>
                <a:endParaRPr lang="ko-KR" altLang="en-US" sz="1200" b="1" dirty="0">
                  <a:solidFill>
                    <a:srgbClr val="0245B2"/>
                  </a:solidFill>
                  <a:latin typeface="나눔스퀘어_ac" panose="020B0600000101010101" pitchFamily="50" charset="-127"/>
                  <a:ea typeface="나눔스퀘어_ac" panose="020B0600000101010101" pitchFamily="50" charset="-127"/>
                </a:endParaRPr>
              </a:p>
            </p:txBody>
          </p:sp>
          <p:sp>
            <p:nvSpPr>
              <p:cNvPr id="9" name="타원 8"/>
              <p:cNvSpPr/>
              <p:nvPr/>
            </p:nvSpPr>
            <p:spPr>
              <a:xfrm>
                <a:off x="6489933" y="1551123"/>
                <a:ext cx="307295" cy="307295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0245B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cxnSp>
            <p:nvCxnSpPr>
              <p:cNvPr id="10" name="직선 연결선 9"/>
              <p:cNvCxnSpPr>
                <a:stCxn id="9" idx="0"/>
              </p:cNvCxnSpPr>
              <p:nvPr/>
            </p:nvCxnSpPr>
            <p:spPr>
              <a:xfrm>
                <a:off x="6643581" y="1551123"/>
                <a:ext cx="0" cy="153648"/>
              </a:xfrm>
              <a:prstGeom prst="line">
                <a:avLst/>
              </a:prstGeom>
              <a:ln w="22225">
                <a:solidFill>
                  <a:srgbClr val="0245B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TextBox 21"/>
            <p:cNvSpPr txBox="1"/>
            <p:nvPr/>
          </p:nvSpPr>
          <p:spPr>
            <a:xfrm>
              <a:off x="2532383" y="5517731"/>
              <a:ext cx="21475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SITE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956839" y="7789628"/>
              <a:ext cx="2425774" cy="2465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남문</a:t>
              </a:r>
              <a:endParaRPr lang="en-US" altLang="ko-KR" sz="10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065071" y="6597630"/>
              <a:ext cx="2425774" cy="2465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rPr>
                <a:t>정문</a:t>
              </a:r>
              <a:endParaRPr lang="en-US" altLang="ko-KR" sz="10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615411" y="6604988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1</a:t>
            </a: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3" t="17340" r="17103" b="20874"/>
          <a:stretch/>
        </p:blipFill>
        <p:spPr>
          <a:xfrm>
            <a:off x="5137239" y="6889030"/>
            <a:ext cx="2135922" cy="150434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733029" y="6455451"/>
            <a:ext cx="346570" cy="483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&lt;</a:t>
            </a:r>
            <a:endParaRPr lang="ko-KR" altLang="en-US" dirty="0"/>
          </a:p>
        </p:txBody>
      </p:sp>
      <p:sp>
        <p:nvSpPr>
          <p:cNvPr id="31" name="TextBox 30"/>
          <p:cNvSpPr txBox="1"/>
          <p:nvPr/>
        </p:nvSpPr>
        <p:spPr>
          <a:xfrm rot="16027848">
            <a:off x="2936310" y="7945333"/>
            <a:ext cx="346570" cy="483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&lt;</a:t>
            </a:r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3023403" y="8299588"/>
            <a:ext cx="196049" cy="21621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2</a:t>
            </a:r>
            <a:endParaRPr lang="en-US" altLang="ko-KR" sz="700" dirty="0">
              <a:solidFill>
                <a:schemeClr val="bg1"/>
              </a:solidFill>
              <a:effectLst/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71" t="23054" r="30665" b="30999"/>
          <a:stretch/>
        </p:blipFill>
        <p:spPr>
          <a:xfrm>
            <a:off x="5137239" y="8545253"/>
            <a:ext cx="2119230" cy="154219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125432" y="6890206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1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127704" y="8543860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56839" y="6408899"/>
            <a:ext cx="5929921" cy="451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서측 연결도로에서 바라본 정문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남측 연결도로에서 바라본 남문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751630" y="2233329"/>
            <a:ext cx="68797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북동쪽이 대체로 높고 남서쪽이 낮은 경사지형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학교부지 내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북측 교사동이 위치한 대지 레벨과 남측 운동장이 위치한 대지 레벨이 약 </a:t>
            </a:r>
            <a:r>
              <a:rPr lang="en-US" altLang="ko-KR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5m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차이가 남 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 안과 밖 레벨차이로 인해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 경계를 따라 석축과</a:t>
            </a:r>
            <a:r>
              <a:rPr lang="en-US" altLang="ko-KR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옹벽이 조성되어 있음</a:t>
            </a:r>
            <a:endParaRPr lang="en-US" altLang="ko-KR" sz="1300" b="1" dirty="0">
              <a:solidFill>
                <a:srgbClr val="0A8FAE"/>
              </a:solidFill>
              <a:effectLst>
                <a:glow rad="190500">
                  <a:srgbClr val="DFE41C"/>
                </a:glow>
              </a:effectLst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pSp>
        <p:nvGrpSpPr>
          <p:cNvPr id="100" name="그룹 99"/>
          <p:cNvGrpSpPr/>
          <p:nvPr/>
        </p:nvGrpSpPr>
        <p:grpSpPr>
          <a:xfrm>
            <a:off x="7891156" y="3190634"/>
            <a:ext cx="4406307" cy="6903639"/>
            <a:chOff x="7835736" y="3190634"/>
            <a:chExt cx="4406307" cy="6903639"/>
          </a:xfrm>
        </p:grpSpPr>
        <p:grpSp>
          <p:nvGrpSpPr>
            <p:cNvPr id="42" name="그룹 41"/>
            <p:cNvGrpSpPr/>
            <p:nvPr/>
          </p:nvGrpSpPr>
          <p:grpSpPr>
            <a:xfrm>
              <a:off x="7835736" y="3190634"/>
              <a:ext cx="4406307" cy="6903639"/>
              <a:chOff x="750745" y="3169111"/>
              <a:chExt cx="4411334" cy="6911514"/>
            </a:xfrm>
          </p:grpSpPr>
          <p:pic>
            <p:nvPicPr>
              <p:cNvPr id="51" name="그림 50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3" r="4782"/>
              <a:stretch/>
            </p:blipFill>
            <p:spPr>
              <a:xfrm>
                <a:off x="750745" y="3179928"/>
                <a:ext cx="4411334" cy="6900697"/>
              </a:xfrm>
              <a:prstGeom prst="rect">
                <a:avLst/>
              </a:prstGeom>
            </p:spPr>
          </p:pic>
          <p:grpSp>
            <p:nvGrpSpPr>
              <p:cNvPr id="44" name="그룹 43"/>
              <p:cNvGrpSpPr/>
              <p:nvPr/>
            </p:nvGrpSpPr>
            <p:grpSpPr>
              <a:xfrm>
                <a:off x="859157" y="3169111"/>
                <a:ext cx="307295" cy="528204"/>
                <a:chOff x="6489933" y="1330214"/>
                <a:chExt cx="307295" cy="528204"/>
              </a:xfrm>
            </p:grpSpPr>
            <p:sp>
              <p:nvSpPr>
                <p:cNvPr id="48" name="TextBox 47"/>
                <p:cNvSpPr txBox="1"/>
                <p:nvPr/>
              </p:nvSpPr>
              <p:spPr>
                <a:xfrm>
                  <a:off x="6494452" y="1330214"/>
                  <a:ext cx="273143" cy="24650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b="1" dirty="0">
                      <a:solidFill>
                        <a:srgbClr val="0245B2"/>
                      </a:solidFill>
                      <a:latin typeface="나눔스퀘어_ac" panose="020B0600000101010101" pitchFamily="50" charset="-127"/>
                      <a:ea typeface="나눔스퀘어_ac" panose="020B0600000101010101" pitchFamily="50" charset="-127"/>
                    </a:rPr>
                    <a:t>N</a:t>
                  </a:r>
                  <a:endParaRPr lang="ko-KR" altLang="en-US" sz="1000" b="1" dirty="0">
                    <a:solidFill>
                      <a:srgbClr val="0245B2"/>
                    </a:solidFill>
                    <a:latin typeface="나눔스퀘어_ac" panose="020B0600000101010101" pitchFamily="50" charset="-127"/>
                    <a:ea typeface="나눔스퀘어_ac" panose="020B0600000101010101" pitchFamily="50" charset="-127"/>
                  </a:endParaRPr>
                </a:p>
              </p:txBody>
            </p:sp>
            <p:sp>
              <p:nvSpPr>
                <p:cNvPr id="49" name="타원 48"/>
                <p:cNvSpPr/>
                <p:nvPr/>
              </p:nvSpPr>
              <p:spPr>
                <a:xfrm>
                  <a:off x="6489933" y="1551123"/>
                  <a:ext cx="307295" cy="307295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0245B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 dirty="0"/>
                </a:p>
              </p:txBody>
            </p:sp>
            <p:cxnSp>
              <p:nvCxnSpPr>
                <p:cNvPr id="50" name="직선 연결선 49"/>
                <p:cNvCxnSpPr>
                  <a:stCxn id="49" idx="0"/>
                </p:cNvCxnSpPr>
                <p:nvPr/>
              </p:nvCxnSpPr>
              <p:spPr>
                <a:xfrm>
                  <a:off x="6643581" y="1551123"/>
                  <a:ext cx="0" cy="153648"/>
                </a:xfrm>
                <a:prstGeom prst="line">
                  <a:avLst/>
                </a:prstGeom>
                <a:ln w="22225">
                  <a:solidFill>
                    <a:srgbClr val="0245B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5" name="TextBox 44"/>
              <p:cNvSpPr txBox="1"/>
              <p:nvPr/>
            </p:nvSpPr>
            <p:spPr>
              <a:xfrm>
                <a:off x="2368420" y="4670599"/>
                <a:ext cx="2147574" cy="2465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교사동레벨</a:t>
                </a:r>
                <a:endParaRPr lang="en-US" altLang="ko-KR" sz="1000" b="1" dirty="0"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</p:grpSp>
        <p:grpSp>
          <p:nvGrpSpPr>
            <p:cNvPr id="76" name="그룹 75"/>
            <p:cNvGrpSpPr/>
            <p:nvPr/>
          </p:nvGrpSpPr>
          <p:grpSpPr>
            <a:xfrm>
              <a:off x="7849383" y="3215086"/>
              <a:ext cx="4385405" cy="6879186"/>
              <a:chOff x="7412961" y="3016544"/>
              <a:chExt cx="5125022" cy="8039387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490903" y="4910364"/>
                <a:ext cx="386287" cy="2877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>
                    <a:solidFill>
                      <a:srgbClr val="0245B2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+0</a:t>
                </a:r>
                <a:endPara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0676096" y="5019779"/>
                <a:ext cx="602918" cy="287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>
                    <a:solidFill>
                      <a:srgbClr val="0245B2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-5m</a:t>
                </a:r>
                <a:endPara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10374637" y="6582348"/>
                <a:ext cx="602918" cy="287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>
                    <a:solidFill>
                      <a:srgbClr val="0245B2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+2m</a:t>
                </a:r>
                <a:endPara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9541235" y="6203990"/>
                <a:ext cx="483701" cy="2877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>
                    <a:solidFill>
                      <a:srgbClr val="0245B2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-4m</a:t>
                </a:r>
                <a:endPara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9520073" y="7322768"/>
                <a:ext cx="483701" cy="28774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>
                    <a:solidFill>
                      <a:srgbClr val="0245B2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-5m</a:t>
                </a:r>
                <a:endPara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8452994" y="7191955"/>
                <a:ext cx="483701" cy="2877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>
                    <a:solidFill>
                      <a:srgbClr val="0245B2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-8m</a:t>
                </a:r>
                <a:endPara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9875749" y="8756021"/>
                <a:ext cx="603596" cy="2877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b="1" dirty="0">
                    <a:solidFill>
                      <a:srgbClr val="0245B2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-3.5m</a:t>
                </a:r>
                <a:endPara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8280978" y="4932945"/>
                <a:ext cx="602918" cy="287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b="1" dirty="0">
                    <a:solidFill>
                      <a:srgbClr val="0245B2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-5m</a:t>
                </a:r>
                <a:endParaRPr lang="ko-KR" altLang="en-US" sz="1000" b="1" dirty="0">
                  <a:solidFill>
                    <a:srgbClr val="0245B2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  <p:sp>
            <p:nvSpPr>
              <p:cNvPr id="67" name="자유형 66"/>
              <p:cNvSpPr/>
              <p:nvPr/>
            </p:nvSpPr>
            <p:spPr>
              <a:xfrm>
                <a:off x="11557833" y="3016544"/>
                <a:ext cx="683009" cy="8039387"/>
              </a:xfrm>
              <a:custGeom>
                <a:avLst/>
                <a:gdLst>
                  <a:gd name="connsiteX0" fmla="*/ 32084 w 561474"/>
                  <a:gd name="connsiteY0" fmla="*/ 0 h 10684042"/>
                  <a:gd name="connsiteX1" fmla="*/ 0 w 561474"/>
                  <a:gd name="connsiteY1" fmla="*/ 930442 h 10684042"/>
                  <a:gd name="connsiteX2" fmla="*/ 144379 w 561474"/>
                  <a:gd name="connsiteY2" fmla="*/ 2791326 h 10684042"/>
                  <a:gd name="connsiteX3" fmla="*/ 176463 w 561474"/>
                  <a:gd name="connsiteY3" fmla="*/ 3449053 h 10684042"/>
                  <a:gd name="connsiteX4" fmla="*/ 352926 w 561474"/>
                  <a:gd name="connsiteY4" fmla="*/ 4042611 h 10684042"/>
                  <a:gd name="connsiteX5" fmla="*/ 352926 w 561474"/>
                  <a:gd name="connsiteY5" fmla="*/ 7844590 h 10684042"/>
                  <a:gd name="connsiteX6" fmla="*/ 417095 w 561474"/>
                  <a:gd name="connsiteY6" fmla="*/ 8438147 h 10684042"/>
                  <a:gd name="connsiteX7" fmla="*/ 561474 w 561474"/>
                  <a:gd name="connsiteY7" fmla="*/ 10684042 h 10684042"/>
                  <a:gd name="connsiteX0" fmla="*/ 32084 w 513347"/>
                  <a:gd name="connsiteY0" fmla="*/ 0 h 9625263"/>
                  <a:gd name="connsiteX1" fmla="*/ 0 w 513347"/>
                  <a:gd name="connsiteY1" fmla="*/ 930442 h 9625263"/>
                  <a:gd name="connsiteX2" fmla="*/ 144379 w 513347"/>
                  <a:gd name="connsiteY2" fmla="*/ 2791326 h 9625263"/>
                  <a:gd name="connsiteX3" fmla="*/ 176463 w 513347"/>
                  <a:gd name="connsiteY3" fmla="*/ 3449053 h 9625263"/>
                  <a:gd name="connsiteX4" fmla="*/ 352926 w 513347"/>
                  <a:gd name="connsiteY4" fmla="*/ 4042611 h 9625263"/>
                  <a:gd name="connsiteX5" fmla="*/ 352926 w 513347"/>
                  <a:gd name="connsiteY5" fmla="*/ 7844590 h 9625263"/>
                  <a:gd name="connsiteX6" fmla="*/ 417095 w 513347"/>
                  <a:gd name="connsiteY6" fmla="*/ 8438147 h 9625263"/>
                  <a:gd name="connsiteX7" fmla="*/ 513347 w 513347"/>
                  <a:gd name="connsiteY7" fmla="*/ 9625263 h 9625263"/>
                  <a:gd name="connsiteX0" fmla="*/ 32084 w 561473"/>
                  <a:gd name="connsiteY0" fmla="*/ 0 h 10668000"/>
                  <a:gd name="connsiteX1" fmla="*/ 0 w 561473"/>
                  <a:gd name="connsiteY1" fmla="*/ 930442 h 10668000"/>
                  <a:gd name="connsiteX2" fmla="*/ 144379 w 561473"/>
                  <a:gd name="connsiteY2" fmla="*/ 2791326 h 10668000"/>
                  <a:gd name="connsiteX3" fmla="*/ 176463 w 561473"/>
                  <a:gd name="connsiteY3" fmla="*/ 3449053 h 10668000"/>
                  <a:gd name="connsiteX4" fmla="*/ 352926 w 561473"/>
                  <a:gd name="connsiteY4" fmla="*/ 4042611 h 10668000"/>
                  <a:gd name="connsiteX5" fmla="*/ 352926 w 561473"/>
                  <a:gd name="connsiteY5" fmla="*/ 7844590 h 10668000"/>
                  <a:gd name="connsiteX6" fmla="*/ 417095 w 561473"/>
                  <a:gd name="connsiteY6" fmla="*/ 8438147 h 10668000"/>
                  <a:gd name="connsiteX7" fmla="*/ 561473 w 561473"/>
                  <a:gd name="connsiteY7" fmla="*/ 10668000 h 10668000"/>
                  <a:gd name="connsiteX0" fmla="*/ 32084 w 561473"/>
                  <a:gd name="connsiteY0" fmla="*/ 0 h 10668000"/>
                  <a:gd name="connsiteX1" fmla="*/ 0 w 561473"/>
                  <a:gd name="connsiteY1" fmla="*/ 930442 h 10668000"/>
                  <a:gd name="connsiteX2" fmla="*/ 144379 w 561473"/>
                  <a:gd name="connsiteY2" fmla="*/ 2791326 h 10668000"/>
                  <a:gd name="connsiteX3" fmla="*/ 176463 w 561473"/>
                  <a:gd name="connsiteY3" fmla="*/ 3449053 h 10668000"/>
                  <a:gd name="connsiteX4" fmla="*/ 352926 w 561473"/>
                  <a:gd name="connsiteY4" fmla="*/ 4042611 h 10668000"/>
                  <a:gd name="connsiteX5" fmla="*/ 352926 w 561473"/>
                  <a:gd name="connsiteY5" fmla="*/ 7844590 h 10668000"/>
                  <a:gd name="connsiteX6" fmla="*/ 352927 w 561473"/>
                  <a:gd name="connsiteY6" fmla="*/ 8630653 h 10668000"/>
                  <a:gd name="connsiteX7" fmla="*/ 561473 w 561473"/>
                  <a:gd name="connsiteY7" fmla="*/ 10668000 h 10668000"/>
                  <a:gd name="connsiteX0" fmla="*/ 32084 w 561473"/>
                  <a:gd name="connsiteY0" fmla="*/ 0 h 10668000"/>
                  <a:gd name="connsiteX1" fmla="*/ 0 w 561473"/>
                  <a:gd name="connsiteY1" fmla="*/ 930442 h 10668000"/>
                  <a:gd name="connsiteX2" fmla="*/ 144379 w 561473"/>
                  <a:gd name="connsiteY2" fmla="*/ 2791326 h 10668000"/>
                  <a:gd name="connsiteX3" fmla="*/ 176463 w 561473"/>
                  <a:gd name="connsiteY3" fmla="*/ 3449053 h 10668000"/>
                  <a:gd name="connsiteX4" fmla="*/ 352926 w 561473"/>
                  <a:gd name="connsiteY4" fmla="*/ 4042611 h 10668000"/>
                  <a:gd name="connsiteX5" fmla="*/ 352926 w 561473"/>
                  <a:gd name="connsiteY5" fmla="*/ 7844590 h 10668000"/>
                  <a:gd name="connsiteX6" fmla="*/ 433138 w 561473"/>
                  <a:gd name="connsiteY6" fmla="*/ 8678779 h 10668000"/>
                  <a:gd name="connsiteX7" fmla="*/ 561473 w 561473"/>
                  <a:gd name="connsiteY7" fmla="*/ 10668000 h 10668000"/>
                  <a:gd name="connsiteX0" fmla="*/ 32084 w 705852"/>
                  <a:gd name="connsiteY0" fmla="*/ 0 h 10668000"/>
                  <a:gd name="connsiteX1" fmla="*/ 0 w 705852"/>
                  <a:gd name="connsiteY1" fmla="*/ 930442 h 10668000"/>
                  <a:gd name="connsiteX2" fmla="*/ 144379 w 705852"/>
                  <a:gd name="connsiteY2" fmla="*/ 2791326 h 10668000"/>
                  <a:gd name="connsiteX3" fmla="*/ 176463 w 705852"/>
                  <a:gd name="connsiteY3" fmla="*/ 3449053 h 10668000"/>
                  <a:gd name="connsiteX4" fmla="*/ 352926 w 705852"/>
                  <a:gd name="connsiteY4" fmla="*/ 4042611 h 10668000"/>
                  <a:gd name="connsiteX5" fmla="*/ 352926 w 705852"/>
                  <a:gd name="connsiteY5" fmla="*/ 7844590 h 10668000"/>
                  <a:gd name="connsiteX6" fmla="*/ 433138 w 705852"/>
                  <a:gd name="connsiteY6" fmla="*/ 8678779 h 10668000"/>
                  <a:gd name="connsiteX7" fmla="*/ 705852 w 705852"/>
                  <a:gd name="connsiteY7" fmla="*/ 10668000 h 10668000"/>
                  <a:gd name="connsiteX0" fmla="*/ 0 w 877338"/>
                  <a:gd name="connsiteY0" fmla="*/ 0 h 10731367"/>
                  <a:gd name="connsiteX1" fmla="*/ 171486 w 877338"/>
                  <a:gd name="connsiteY1" fmla="*/ 993809 h 10731367"/>
                  <a:gd name="connsiteX2" fmla="*/ 315865 w 877338"/>
                  <a:gd name="connsiteY2" fmla="*/ 2854693 h 10731367"/>
                  <a:gd name="connsiteX3" fmla="*/ 347949 w 877338"/>
                  <a:gd name="connsiteY3" fmla="*/ 3512420 h 10731367"/>
                  <a:gd name="connsiteX4" fmla="*/ 524412 w 877338"/>
                  <a:gd name="connsiteY4" fmla="*/ 4105978 h 10731367"/>
                  <a:gd name="connsiteX5" fmla="*/ 524412 w 877338"/>
                  <a:gd name="connsiteY5" fmla="*/ 7907957 h 10731367"/>
                  <a:gd name="connsiteX6" fmla="*/ 604624 w 877338"/>
                  <a:gd name="connsiteY6" fmla="*/ 8742146 h 10731367"/>
                  <a:gd name="connsiteX7" fmla="*/ 877338 w 877338"/>
                  <a:gd name="connsiteY7" fmla="*/ 10731367 h 10731367"/>
                  <a:gd name="connsiteX0" fmla="*/ 145179 w 1022517"/>
                  <a:gd name="connsiteY0" fmla="*/ 0 h 10731367"/>
                  <a:gd name="connsiteX1" fmla="*/ 0 w 1022517"/>
                  <a:gd name="connsiteY1" fmla="*/ 1057176 h 10731367"/>
                  <a:gd name="connsiteX2" fmla="*/ 461044 w 1022517"/>
                  <a:gd name="connsiteY2" fmla="*/ 2854693 h 10731367"/>
                  <a:gd name="connsiteX3" fmla="*/ 493128 w 1022517"/>
                  <a:gd name="connsiteY3" fmla="*/ 3512420 h 10731367"/>
                  <a:gd name="connsiteX4" fmla="*/ 669591 w 1022517"/>
                  <a:gd name="connsiteY4" fmla="*/ 4105978 h 10731367"/>
                  <a:gd name="connsiteX5" fmla="*/ 669591 w 1022517"/>
                  <a:gd name="connsiteY5" fmla="*/ 7907957 h 10731367"/>
                  <a:gd name="connsiteX6" fmla="*/ 749803 w 1022517"/>
                  <a:gd name="connsiteY6" fmla="*/ 8742146 h 10731367"/>
                  <a:gd name="connsiteX7" fmla="*/ 1022517 w 1022517"/>
                  <a:gd name="connsiteY7" fmla="*/ 10731367 h 10731367"/>
                  <a:gd name="connsiteX0" fmla="*/ 145179 w 1022517"/>
                  <a:gd name="connsiteY0" fmla="*/ 0 h 10731367"/>
                  <a:gd name="connsiteX1" fmla="*/ 0 w 1022517"/>
                  <a:gd name="connsiteY1" fmla="*/ 1057176 h 10731367"/>
                  <a:gd name="connsiteX2" fmla="*/ 76523 w 1022517"/>
                  <a:gd name="connsiteY2" fmla="*/ 2960304 h 10731367"/>
                  <a:gd name="connsiteX3" fmla="*/ 493128 w 1022517"/>
                  <a:gd name="connsiteY3" fmla="*/ 3512420 h 10731367"/>
                  <a:gd name="connsiteX4" fmla="*/ 669591 w 1022517"/>
                  <a:gd name="connsiteY4" fmla="*/ 4105978 h 10731367"/>
                  <a:gd name="connsiteX5" fmla="*/ 669591 w 1022517"/>
                  <a:gd name="connsiteY5" fmla="*/ 7907957 h 10731367"/>
                  <a:gd name="connsiteX6" fmla="*/ 749803 w 1022517"/>
                  <a:gd name="connsiteY6" fmla="*/ 8742146 h 10731367"/>
                  <a:gd name="connsiteX7" fmla="*/ 1022517 w 1022517"/>
                  <a:gd name="connsiteY7" fmla="*/ 10731367 h 10731367"/>
                  <a:gd name="connsiteX0" fmla="*/ 145179 w 1022517"/>
                  <a:gd name="connsiteY0" fmla="*/ 0 h 10731367"/>
                  <a:gd name="connsiteX1" fmla="*/ 0 w 1022517"/>
                  <a:gd name="connsiteY1" fmla="*/ 1057176 h 10731367"/>
                  <a:gd name="connsiteX2" fmla="*/ 76523 w 1022517"/>
                  <a:gd name="connsiteY2" fmla="*/ 2960304 h 10731367"/>
                  <a:gd name="connsiteX3" fmla="*/ 447889 w 1022517"/>
                  <a:gd name="connsiteY3" fmla="*/ 3596910 h 10731367"/>
                  <a:gd name="connsiteX4" fmla="*/ 669591 w 1022517"/>
                  <a:gd name="connsiteY4" fmla="*/ 4105978 h 10731367"/>
                  <a:gd name="connsiteX5" fmla="*/ 669591 w 1022517"/>
                  <a:gd name="connsiteY5" fmla="*/ 7907957 h 10731367"/>
                  <a:gd name="connsiteX6" fmla="*/ 749803 w 1022517"/>
                  <a:gd name="connsiteY6" fmla="*/ 8742146 h 10731367"/>
                  <a:gd name="connsiteX7" fmla="*/ 1022517 w 1022517"/>
                  <a:gd name="connsiteY7" fmla="*/ 10731367 h 10731367"/>
                  <a:gd name="connsiteX0" fmla="*/ 145179 w 1022517"/>
                  <a:gd name="connsiteY0" fmla="*/ 0 h 10731367"/>
                  <a:gd name="connsiteX1" fmla="*/ 0 w 1022517"/>
                  <a:gd name="connsiteY1" fmla="*/ 1057176 h 10731367"/>
                  <a:gd name="connsiteX2" fmla="*/ 76523 w 1022517"/>
                  <a:gd name="connsiteY2" fmla="*/ 2960304 h 10731367"/>
                  <a:gd name="connsiteX3" fmla="*/ 447889 w 1022517"/>
                  <a:gd name="connsiteY3" fmla="*/ 3596910 h 10731367"/>
                  <a:gd name="connsiteX4" fmla="*/ 669590 w 1022517"/>
                  <a:gd name="connsiteY4" fmla="*/ 5014249 h 10731367"/>
                  <a:gd name="connsiteX5" fmla="*/ 669591 w 1022517"/>
                  <a:gd name="connsiteY5" fmla="*/ 7907957 h 10731367"/>
                  <a:gd name="connsiteX6" fmla="*/ 749803 w 1022517"/>
                  <a:gd name="connsiteY6" fmla="*/ 8742146 h 10731367"/>
                  <a:gd name="connsiteX7" fmla="*/ 1022517 w 1022517"/>
                  <a:gd name="connsiteY7" fmla="*/ 10731367 h 10731367"/>
                  <a:gd name="connsiteX0" fmla="*/ 145179 w 1022517"/>
                  <a:gd name="connsiteY0" fmla="*/ 0 h 10731367"/>
                  <a:gd name="connsiteX1" fmla="*/ 0 w 1022517"/>
                  <a:gd name="connsiteY1" fmla="*/ 1057176 h 10731367"/>
                  <a:gd name="connsiteX2" fmla="*/ 76523 w 1022517"/>
                  <a:gd name="connsiteY2" fmla="*/ 2960304 h 10731367"/>
                  <a:gd name="connsiteX3" fmla="*/ 606221 w 1022517"/>
                  <a:gd name="connsiteY3" fmla="*/ 4462934 h 10731367"/>
                  <a:gd name="connsiteX4" fmla="*/ 669590 w 1022517"/>
                  <a:gd name="connsiteY4" fmla="*/ 5014249 h 10731367"/>
                  <a:gd name="connsiteX5" fmla="*/ 669591 w 1022517"/>
                  <a:gd name="connsiteY5" fmla="*/ 7907957 h 10731367"/>
                  <a:gd name="connsiteX6" fmla="*/ 749803 w 1022517"/>
                  <a:gd name="connsiteY6" fmla="*/ 8742146 h 10731367"/>
                  <a:gd name="connsiteX7" fmla="*/ 1022517 w 1022517"/>
                  <a:gd name="connsiteY7" fmla="*/ 10731367 h 10731367"/>
                  <a:gd name="connsiteX0" fmla="*/ 145179 w 1022517"/>
                  <a:gd name="connsiteY0" fmla="*/ 0 h 10731367"/>
                  <a:gd name="connsiteX1" fmla="*/ 0 w 1022517"/>
                  <a:gd name="connsiteY1" fmla="*/ 1057176 h 10731367"/>
                  <a:gd name="connsiteX2" fmla="*/ 144379 w 1022517"/>
                  <a:gd name="connsiteY2" fmla="*/ 3995311 h 10731367"/>
                  <a:gd name="connsiteX3" fmla="*/ 606221 w 1022517"/>
                  <a:gd name="connsiteY3" fmla="*/ 4462934 h 10731367"/>
                  <a:gd name="connsiteX4" fmla="*/ 669590 w 1022517"/>
                  <a:gd name="connsiteY4" fmla="*/ 5014249 h 10731367"/>
                  <a:gd name="connsiteX5" fmla="*/ 669591 w 1022517"/>
                  <a:gd name="connsiteY5" fmla="*/ 7907957 h 10731367"/>
                  <a:gd name="connsiteX6" fmla="*/ 749803 w 1022517"/>
                  <a:gd name="connsiteY6" fmla="*/ 8742146 h 10731367"/>
                  <a:gd name="connsiteX7" fmla="*/ 1022517 w 1022517"/>
                  <a:gd name="connsiteY7" fmla="*/ 10731367 h 10731367"/>
                  <a:gd name="connsiteX0" fmla="*/ 77323 w 954661"/>
                  <a:gd name="connsiteY0" fmla="*/ 0 h 10731367"/>
                  <a:gd name="connsiteX1" fmla="*/ 0 w 954661"/>
                  <a:gd name="connsiteY1" fmla="*/ 1542995 h 10731367"/>
                  <a:gd name="connsiteX2" fmla="*/ 76523 w 954661"/>
                  <a:gd name="connsiteY2" fmla="*/ 3995311 h 10731367"/>
                  <a:gd name="connsiteX3" fmla="*/ 538365 w 954661"/>
                  <a:gd name="connsiteY3" fmla="*/ 4462934 h 10731367"/>
                  <a:gd name="connsiteX4" fmla="*/ 601734 w 954661"/>
                  <a:gd name="connsiteY4" fmla="*/ 5014249 h 10731367"/>
                  <a:gd name="connsiteX5" fmla="*/ 601735 w 954661"/>
                  <a:gd name="connsiteY5" fmla="*/ 7907957 h 10731367"/>
                  <a:gd name="connsiteX6" fmla="*/ 681947 w 954661"/>
                  <a:gd name="connsiteY6" fmla="*/ 8742146 h 10731367"/>
                  <a:gd name="connsiteX7" fmla="*/ 954661 w 954661"/>
                  <a:gd name="connsiteY7" fmla="*/ 10731367 h 10731367"/>
                  <a:gd name="connsiteX0" fmla="*/ 77323 w 954661"/>
                  <a:gd name="connsiteY0" fmla="*/ 0 h 10731367"/>
                  <a:gd name="connsiteX1" fmla="*/ 0 w 954661"/>
                  <a:gd name="connsiteY1" fmla="*/ 1542995 h 10731367"/>
                  <a:gd name="connsiteX2" fmla="*/ 76523 w 954661"/>
                  <a:gd name="connsiteY2" fmla="*/ 3995311 h 10731367"/>
                  <a:gd name="connsiteX3" fmla="*/ 470506 w 954661"/>
                  <a:gd name="connsiteY3" fmla="*/ 4484056 h 10731367"/>
                  <a:gd name="connsiteX4" fmla="*/ 601734 w 954661"/>
                  <a:gd name="connsiteY4" fmla="*/ 5014249 h 10731367"/>
                  <a:gd name="connsiteX5" fmla="*/ 601735 w 954661"/>
                  <a:gd name="connsiteY5" fmla="*/ 7907957 h 10731367"/>
                  <a:gd name="connsiteX6" fmla="*/ 681947 w 954661"/>
                  <a:gd name="connsiteY6" fmla="*/ 8742146 h 10731367"/>
                  <a:gd name="connsiteX7" fmla="*/ 954661 w 954661"/>
                  <a:gd name="connsiteY7" fmla="*/ 10731367 h 10731367"/>
                  <a:gd name="connsiteX0" fmla="*/ 77323 w 954661"/>
                  <a:gd name="connsiteY0" fmla="*/ 0 h 10731367"/>
                  <a:gd name="connsiteX1" fmla="*/ 0 w 954661"/>
                  <a:gd name="connsiteY1" fmla="*/ 1542995 h 10731367"/>
                  <a:gd name="connsiteX2" fmla="*/ 99142 w 954661"/>
                  <a:gd name="connsiteY2" fmla="*/ 4291027 h 10731367"/>
                  <a:gd name="connsiteX3" fmla="*/ 470506 w 954661"/>
                  <a:gd name="connsiteY3" fmla="*/ 4484056 h 10731367"/>
                  <a:gd name="connsiteX4" fmla="*/ 601734 w 954661"/>
                  <a:gd name="connsiteY4" fmla="*/ 5014249 h 10731367"/>
                  <a:gd name="connsiteX5" fmla="*/ 601735 w 954661"/>
                  <a:gd name="connsiteY5" fmla="*/ 7907957 h 10731367"/>
                  <a:gd name="connsiteX6" fmla="*/ 681947 w 954661"/>
                  <a:gd name="connsiteY6" fmla="*/ 8742146 h 10731367"/>
                  <a:gd name="connsiteX7" fmla="*/ 954661 w 954661"/>
                  <a:gd name="connsiteY7" fmla="*/ 10731367 h 10731367"/>
                  <a:gd name="connsiteX0" fmla="*/ 77323 w 954661"/>
                  <a:gd name="connsiteY0" fmla="*/ 0 h 10731367"/>
                  <a:gd name="connsiteX1" fmla="*/ 0 w 954661"/>
                  <a:gd name="connsiteY1" fmla="*/ 1542995 h 10731367"/>
                  <a:gd name="connsiteX2" fmla="*/ 99142 w 954661"/>
                  <a:gd name="connsiteY2" fmla="*/ 4291027 h 10731367"/>
                  <a:gd name="connsiteX3" fmla="*/ 470506 w 954661"/>
                  <a:gd name="connsiteY3" fmla="*/ 4484056 h 10731367"/>
                  <a:gd name="connsiteX4" fmla="*/ 601734 w 954661"/>
                  <a:gd name="connsiteY4" fmla="*/ 5014249 h 10731367"/>
                  <a:gd name="connsiteX5" fmla="*/ 601735 w 954661"/>
                  <a:gd name="connsiteY5" fmla="*/ 7907957 h 10731367"/>
                  <a:gd name="connsiteX6" fmla="*/ 681947 w 954661"/>
                  <a:gd name="connsiteY6" fmla="*/ 8742146 h 10731367"/>
                  <a:gd name="connsiteX7" fmla="*/ 954661 w 954661"/>
                  <a:gd name="connsiteY7" fmla="*/ 10731367 h 10731367"/>
                  <a:gd name="connsiteX0" fmla="*/ 258276 w 954661"/>
                  <a:gd name="connsiteY0" fmla="*/ 0 h 10562387"/>
                  <a:gd name="connsiteX1" fmla="*/ 0 w 954661"/>
                  <a:gd name="connsiteY1" fmla="*/ 1374015 h 10562387"/>
                  <a:gd name="connsiteX2" fmla="*/ 99142 w 954661"/>
                  <a:gd name="connsiteY2" fmla="*/ 4122047 h 10562387"/>
                  <a:gd name="connsiteX3" fmla="*/ 470506 w 954661"/>
                  <a:gd name="connsiteY3" fmla="*/ 4315076 h 10562387"/>
                  <a:gd name="connsiteX4" fmla="*/ 601734 w 954661"/>
                  <a:gd name="connsiteY4" fmla="*/ 4845269 h 10562387"/>
                  <a:gd name="connsiteX5" fmla="*/ 601735 w 954661"/>
                  <a:gd name="connsiteY5" fmla="*/ 7738977 h 10562387"/>
                  <a:gd name="connsiteX6" fmla="*/ 681947 w 954661"/>
                  <a:gd name="connsiteY6" fmla="*/ 8573166 h 10562387"/>
                  <a:gd name="connsiteX7" fmla="*/ 954661 w 954661"/>
                  <a:gd name="connsiteY7" fmla="*/ 10562387 h 10562387"/>
                  <a:gd name="connsiteX0" fmla="*/ 159134 w 855519"/>
                  <a:gd name="connsiteY0" fmla="*/ 0 h 10562387"/>
                  <a:gd name="connsiteX1" fmla="*/ 36571 w 855519"/>
                  <a:gd name="connsiteY1" fmla="*/ 824828 h 10562387"/>
                  <a:gd name="connsiteX2" fmla="*/ 0 w 855519"/>
                  <a:gd name="connsiteY2" fmla="*/ 4122047 h 10562387"/>
                  <a:gd name="connsiteX3" fmla="*/ 371364 w 855519"/>
                  <a:gd name="connsiteY3" fmla="*/ 4315076 h 10562387"/>
                  <a:gd name="connsiteX4" fmla="*/ 502592 w 855519"/>
                  <a:gd name="connsiteY4" fmla="*/ 4845269 h 10562387"/>
                  <a:gd name="connsiteX5" fmla="*/ 502593 w 855519"/>
                  <a:gd name="connsiteY5" fmla="*/ 7738977 h 10562387"/>
                  <a:gd name="connsiteX6" fmla="*/ 582805 w 855519"/>
                  <a:gd name="connsiteY6" fmla="*/ 8573166 h 10562387"/>
                  <a:gd name="connsiteX7" fmla="*/ 855519 w 855519"/>
                  <a:gd name="connsiteY7" fmla="*/ 10562387 h 10562387"/>
                  <a:gd name="connsiteX0" fmla="*/ 136515 w 855519"/>
                  <a:gd name="connsiteY0" fmla="*/ 0 h 10646877"/>
                  <a:gd name="connsiteX1" fmla="*/ 36571 w 855519"/>
                  <a:gd name="connsiteY1" fmla="*/ 909318 h 10646877"/>
                  <a:gd name="connsiteX2" fmla="*/ 0 w 855519"/>
                  <a:gd name="connsiteY2" fmla="*/ 4206537 h 10646877"/>
                  <a:gd name="connsiteX3" fmla="*/ 371364 w 855519"/>
                  <a:gd name="connsiteY3" fmla="*/ 4399566 h 10646877"/>
                  <a:gd name="connsiteX4" fmla="*/ 502592 w 855519"/>
                  <a:gd name="connsiteY4" fmla="*/ 4929759 h 10646877"/>
                  <a:gd name="connsiteX5" fmla="*/ 502593 w 855519"/>
                  <a:gd name="connsiteY5" fmla="*/ 7823467 h 10646877"/>
                  <a:gd name="connsiteX6" fmla="*/ 582805 w 855519"/>
                  <a:gd name="connsiteY6" fmla="*/ 8657656 h 10646877"/>
                  <a:gd name="connsiteX7" fmla="*/ 855519 w 855519"/>
                  <a:gd name="connsiteY7" fmla="*/ 10646877 h 10646877"/>
                  <a:gd name="connsiteX0" fmla="*/ 317466 w 1036470"/>
                  <a:gd name="connsiteY0" fmla="*/ 0 h 10646877"/>
                  <a:gd name="connsiteX1" fmla="*/ 217522 w 1036470"/>
                  <a:gd name="connsiteY1" fmla="*/ 909318 h 10646877"/>
                  <a:gd name="connsiteX2" fmla="*/ 0 w 1036470"/>
                  <a:gd name="connsiteY2" fmla="*/ 2052037 h 10646877"/>
                  <a:gd name="connsiteX3" fmla="*/ 552315 w 1036470"/>
                  <a:gd name="connsiteY3" fmla="*/ 4399566 h 10646877"/>
                  <a:gd name="connsiteX4" fmla="*/ 683543 w 1036470"/>
                  <a:gd name="connsiteY4" fmla="*/ 4929759 h 10646877"/>
                  <a:gd name="connsiteX5" fmla="*/ 683544 w 1036470"/>
                  <a:gd name="connsiteY5" fmla="*/ 7823467 h 10646877"/>
                  <a:gd name="connsiteX6" fmla="*/ 763756 w 1036470"/>
                  <a:gd name="connsiteY6" fmla="*/ 8657656 h 10646877"/>
                  <a:gd name="connsiteX7" fmla="*/ 1036470 w 1036470"/>
                  <a:gd name="connsiteY7" fmla="*/ 10646877 h 10646877"/>
                  <a:gd name="connsiteX0" fmla="*/ 317466 w 1036470"/>
                  <a:gd name="connsiteY0" fmla="*/ 0 h 10646877"/>
                  <a:gd name="connsiteX1" fmla="*/ 217522 w 1036470"/>
                  <a:gd name="connsiteY1" fmla="*/ 909318 h 10646877"/>
                  <a:gd name="connsiteX2" fmla="*/ 0 w 1036470"/>
                  <a:gd name="connsiteY2" fmla="*/ 2052037 h 10646877"/>
                  <a:gd name="connsiteX3" fmla="*/ 167794 w 1036470"/>
                  <a:gd name="connsiteY3" fmla="*/ 4251708 h 10646877"/>
                  <a:gd name="connsiteX4" fmla="*/ 683543 w 1036470"/>
                  <a:gd name="connsiteY4" fmla="*/ 4929759 h 10646877"/>
                  <a:gd name="connsiteX5" fmla="*/ 683544 w 1036470"/>
                  <a:gd name="connsiteY5" fmla="*/ 7823467 h 10646877"/>
                  <a:gd name="connsiteX6" fmla="*/ 763756 w 1036470"/>
                  <a:gd name="connsiteY6" fmla="*/ 8657656 h 10646877"/>
                  <a:gd name="connsiteX7" fmla="*/ 1036470 w 1036470"/>
                  <a:gd name="connsiteY7" fmla="*/ 10646877 h 10646877"/>
                  <a:gd name="connsiteX0" fmla="*/ 317466 w 1036470"/>
                  <a:gd name="connsiteY0" fmla="*/ 0 h 10646877"/>
                  <a:gd name="connsiteX1" fmla="*/ 217522 w 1036470"/>
                  <a:gd name="connsiteY1" fmla="*/ 909318 h 10646877"/>
                  <a:gd name="connsiteX2" fmla="*/ 0 w 1036470"/>
                  <a:gd name="connsiteY2" fmla="*/ 2052037 h 10646877"/>
                  <a:gd name="connsiteX3" fmla="*/ 167794 w 1036470"/>
                  <a:gd name="connsiteY3" fmla="*/ 4251708 h 10646877"/>
                  <a:gd name="connsiteX4" fmla="*/ 547829 w 1036470"/>
                  <a:gd name="connsiteY4" fmla="*/ 4950882 h 10646877"/>
                  <a:gd name="connsiteX5" fmla="*/ 683544 w 1036470"/>
                  <a:gd name="connsiteY5" fmla="*/ 7823467 h 10646877"/>
                  <a:gd name="connsiteX6" fmla="*/ 763756 w 1036470"/>
                  <a:gd name="connsiteY6" fmla="*/ 8657656 h 10646877"/>
                  <a:gd name="connsiteX7" fmla="*/ 1036470 w 1036470"/>
                  <a:gd name="connsiteY7" fmla="*/ 10646877 h 10646877"/>
                  <a:gd name="connsiteX0" fmla="*/ 317466 w 1036470"/>
                  <a:gd name="connsiteY0" fmla="*/ 0 h 10646877"/>
                  <a:gd name="connsiteX1" fmla="*/ 217522 w 1036470"/>
                  <a:gd name="connsiteY1" fmla="*/ 909318 h 10646877"/>
                  <a:gd name="connsiteX2" fmla="*/ 0 w 1036470"/>
                  <a:gd name="connsiteY2" fmla="*/ 2052037 h 10646877"/>
                  <a:gd name="connsiteX3" fmla="*/ 145174 w 1036470"/>
                  <a:gd name="connsiteY3" fmla="*/ 4251708 h 10646877"/>
                  <a:gd name="connsiteX4" fmla="*/ 547829 w 1036470"/>
                  <a:gd name="connsiteY4" fmla="*/ 4950882 h 10646877"/>
                  <a:gd name="connsiteX5" fmla="*/ 683544 w 1036470"/>
                  <a:gd name="connsiteY5" fmla="*/ 7823467 h 10646877"/>
                  <a:gd name="connsiteX6" fmla="*/ 763756 w 1036470"/>
                  <a:gd name="connsiteY6" fmla="*/ 8657656 h 10646877"/>
                  <a:gd name="connsiteX7" fmla="*/ 1036470 w 1036470"/>
                  <a:gd name="connsiteY7" fmla="*/ 10646877 h 10646877"/>
                  <a:gd name="connsiteX0" fmla="*/ 340085 w 1059089"/>
                  <a:gd name="connsiteY0" fmla="*/ 0 h 10646877"/>
                  <a:gd name="connsiteX1" fmla="*/ 240141 w 1059089"/>
                  <a:gd name="connsiteY1" fmla="*/ 909318 h 10646877"/>
                  <a:gd name="connsiteX2" fmla="*/ 0 w 1059089"/>
                  <a:gd name="connsiteY2" fmla="*/ 1819689 h 10646877"/>
                  <a:gd name="connsiteX3" fmla="*/ 167793 w 1059089"/>
                  <a:gd name="connsiteY3" fmla="*/ 4251708 h 10646877"/>
                  <a:gd name="connsiteX4" fmla="*/ 570448 w 1059089"/>
                  <a:gd name="connsiteY4" fmla="*/ 4950882 h 10646877"/>
                  <a:gd name="connsiteX5" fmla="*/ 706163 w 1059089"/>
                  <a:gd name="connsiteY5" fmla="*/ 7823467 h 10646877"/>
                  <a:gd name="connsiteX6" fmla="*/ 786375 w 1059089"/>
                  <a:gd name="connsiteY6" fmla="*/ 8657656 h 10646877"/>
                  <a:gd name="connsiteX7" fmla="*/ 1059089 w 1059089"/>
                  <a:gd name="connsiteY7" fmla="*/ 10646877 h 10646877"/>
                  <a:gd name="connsiteX0" fmla="*/ 353243 w 1072247"/>
                  <a:gd name="connsiteY0" fmla="*/ 0 h 10646877"/>
                  <a:gd name="connsiteX1" fmla="*/ 253299 w 1072247"/>
                  <a:gd name="connsiteY1" fmla="*/ 909318 h 10646877"/>
                  <a:gd name="connsiteX2" fmla="*/ 13158 w 1072247"/>
                  <a:gd name="connsiteY2" fmla="*/ 1819689 h 10646877"/>
                  <a:gd name="connsiteX3" fmla="*/ 0 w 1072247"/>
                  <a:gd name="connsiteY3" fmla="*/ 4315075 h 10646877"/>
                  <a:gd name="connsiteX4" fmla="*/ 583606 w 1072247"/>
                  <a:gd name="connsiteY4" fmla="*/ 4950882 h 10646877"/>
                  <a:gd name="connsiteX5" fmla="*/ 719321 w 1072247"/>
                  <a:gd name="connsiteY5" fmla="*/ 7823467 h 10646877"/>
                  <a:gd name="connsiteX6" fmla="*/ 799533 w 1072247"/>
                  <a:gd name="connsiteY6" fmla="*/ 8657656 h 10646877"/>
                  <a:gd name="connsiteX7" fmla="*/ 1072247 w 1072247"/>
                  <a:gd name="connsiteY7" fmla="*/ 10646877 h 10646877"/>
                  <a:gd name="connsiteX0" fmla="*/ 353243 w 1072247"/>
                  <a:gd name="connsiteY0" fmla="*/ 0 h 10646877"/>
                  <a:gd name="connsiteX1" fmla="*/ 253299 w 1072247"/>
                  <a:gd name="connsiteY1" fmla="*/ 909318 h 10646877"/>
                  <a:gd name="connsiteX2" fmla="*/ 81014 w 1072247"/>
                  <a:gd name="connsiteY2" fmla="*/ 1714076 h 10646877"/>
                  <a:gd name="connsiteX3" fmla="*/ 0 w 1072247"/>
                  <a:gd name="connsiteY3" fmla="*/ 4315075 h 10646877"/>
                  <a:gd name="connsiteX4" fmla="*/ 583606 w 1072247"/>
                  <a:gd name="connsiteY4" fmla="*/ 4950882 h 10646877"/>
                  <a:gd name="connsiteX5" fmla="*/ 719321 w 1072247"/>
                  <a:gd name="connsiteY5" fmla="*/ 7823467 h 10646877"/>
                  <a:gd name="connsiteX6" fmla="*/ 799533 w 1072247"/>
                  <a:gd name="connsiteY6" fmla="*/ 8657656 h 10646877"/>
                  <a:gd name="connsiteX7" fmla="*/ 1072247 w 1072247"/>
                  <a:gd name="connsiteY7" fmla="*/ 10646877 h 10646877"/>
                  <a:gd name="connsiteX0" fmla="*/ 407943 w 1126947"/>
                  <a:gd name="connsiteY0" fmla="*/ 0 h 10646877"/>
                  <a:gd name="connsiteX1" fmla="*/ 307999 w 1126947"/>
                  <a:gd name="connsiteY1" fmla="*/ 909318 h 10646877"/>
                  <a:gd name="connsiteX2" fmla="*/ 0 w 1126947"/>
                  <a:gd name="connsiteY2" fmla="*/ 1714076 h 10646877"/>
                  <a:gd name="connsiteX3" fmla="*/ 54700 w 1126947"/>
                  <a:gd name="connsiteY3" fmla="*/ 4315075 h 10646877"/>
                  <a:gd name="connsiteX4" fmla="*/ 638306 w 1126947"/>
                  <a:gd name="connsiteY4" fmla="*/ 4950882 h 10646877"/>
                  <a:gd name="connsiteX5" fmla="*/ 774021 w 1126947"/>
                  <a:gd name="connsiteY5" fmla="*/ 7823467 h 10646877"/>
                  <a:gd name="connsiteX6" fmla="*/ 854233 w 1126947"/>
                  <a:gd name="connsiteY6" fmla="*/ 8657656 h 10646877"/>
                  <a:gd name="connsiteX7" fmla="*/ 1126947 w 1126947"/>
                  <a:gd name="connsiteY7" fmla="*/ 10646877 h 10646877"/>
                  <a:gd name="connsiteX0" fmla="*/ 407943 w 1126947"/>
                  <a:gd name="connsiteY0" fmla="*/ 0 h 10646877"/>
                  <a:gd name="connsiteX1" fmla="*/ 307999 w 1126947"/>
                  <a:gd name="connsiteY1" fmla="*/ 909318 h 10646877"/>
                  <a:gd name="connsiteX2" fmla="*/ 0 w 1126947"/>
                  <a:gd name="connsiteY2" fmla="*/ 1714076 h 10646877"/>
                  <a:gd name="connsiteX3" fmla="*/ 167795 w 1126947"/>
                  <a:gd name="connsiteY3" fmla="*/ 4293952 h 10646877"/>
                  <a:gd name="connsiteX4" fmla="*/ 638306 w 1126947"/>
                  <a:gd name="connsiteY4" fmla="*/ 4950882 h 10646877"/>
                  <a:gd name="connsiteX5" fmla="*/ 774021 w 1126947"/>
                  <a:gd name="connsiteY5" fmla="*/ 7823467 h 10646877"/>
                  <a:gd name="connsiteX6" fmla="*/ 854233 w 1126947"/>
                  <a:gd name="connsiteY6" fmla="*/ 8657656 h 10646877"/>
                  <a:gd name="connsiteX7" fmla="*/ 1126947 w 1126947"/>
                  <a:gd name="connsiteY7" fmla="*/ 10646877 h 10646877"/>
                  <a:gd name="connsiteX0" fmla="*/ 249611 w 968615"/>
                  <a:gd name="connsiteY0" fmla="*/ 0 h 10646877"/>
                  <a:gd name="connsiteX1" fmla="*/ 149667 w 968615"/>
                  <a:gd name="connsiteY1" fmla="*/ 909318 h 10646877"/>
                  <a:gd name="connsiteX2" fmla="*/ 0 w 968615"/>
                  <a:gd name="connsiteY2" fmla="*/ 1671832 h 10646877"/>
                  <a:gd name="connsiteX3" fmla="*/ 9463 w 968615"/>
                  <a:gd name="connsiteY3" fmla="*/ 4293952 h 10646877"/>
                  <a:gd name="connsiteX4" fmla="*/ 479974 w 968615"/>
                  <a:gd name="connsiteY4" fmla="*/ 4950882 h 10646877"/>
                  <a:gd name="connsiteX5" fmla="*/ 615689 w 968615"/>
                  <a:gd name="connsiteY5" fmla="*/ 7823467 h 10646877"/>
                  <a:gd name="connsiteX6" fmla="*/ 695901 w 968615"/>
                  <a:gd name="connsiteY6" fmla="*/ 8657656 h 10646877"/>
                  <a:gd name="connsiteX7" fmla="*/ 968615 w 968615"/>
                  <a:gd name="connsiteY7" fmla="*/ 10646877 h 10646877"/>
                  <a:gd name="connsiteX0" fmla="*/ 249611 w 968615"/>
                  <a:gd name="connsiteY0" fmla="*/ 0 h 10646877"/>
                  <a:gd name="connsiteX1" fmla="*/ 149667 w 968615"/>
                  <a:gd name="connsiteY1" fmla="*/ 909318 h 10646877"/>
                  <a:gd name="connsiteX2" fmla="*/ 0 w 968615"/>
                  <a:gd name="connsiteY2" fmla="*/ 1671832 h 10646877"/>
                  <a:gd name="connsiteX3" fmla="*/ 32083 w 968615"/>
                  <a:gd name="connsiteY3" fmla="*/ 4378443 h 10646877"/>
                  <a:gd name="connsiteX4" fmla="*/ 479974 w 968615"/>
                  <a:gd name="connsiteY4" fmla="*/ 4950882 h 10646877"/>
                  <a:gd name="connsiteX5" fmla="*/ 615689 w 968615"/>
                  <a:gd name="connsiteY5" fmla="*/ 7823467 h 10646877"/>
                  <a:gd name="connsiteX6" fmla="*/ 695901 w 968615"/>
                  <a:gd name="connsiteY6" fmla="*/ 8657656 h 10646877"/>
                  <a:gd name="connsiteX7" fmla="*/ 968615 w 968615"/>
                  <a:gd name="connsiteY7" fmla="*/ 10646877 h 10646877"/>
                  <a:gd name="connsiteX0" fmla="*/ 249611 w 968615"/>
                  <a:gd name="connsiteY0" fmla="*/ 0 h 10646877"/>
                  <a:gd name="connsiteX1" fmla="*/ 149667 w 968615"/>
                  <a:gd name="connsiteY1" fmla="*/ 909318 h 10646877"/>
                  <a:gd name="connsiteX2" fmla="*/ 0 w 968615"/>
                  <a:gd name="connsiteY2" fmla="*/ 1671832 h 10646877"/>
                  <a:gd name="connsiteX3" fmla="*/ 32083 w 968615"/>
                  <a:gd name="connsiteY3" fmla="*/ 4378443 h 10646877"/>
                  <a:gd name="connsiteX4" fmla="*/ 547831 w 968615"/>
                  <a:gd name="connsiteY4" fmla="*/ 4929761 h 10646877"/>
                  <a:gd name="connsiteX5" fmla="*/ 615689 w 968615"/>
                  <a:gd name="connsiteY5" fmla="*/ 7823467 h 10646877"/>
                  <a:gd name="connsiteX6" fmla="*/ 695901 w 968615"/>
                  <a:gd name="connsiteY6" fmla="*/ 8657656 h 10646877"/>
                  <a:gd name="connsiteX7" fmla="*/ 968615 w 968615"/>
                  <a:gd name="connsiteY7" fmla="*/ 10646877 h 10646877"/>
                  <a:gd name="connsiteX0" fmla="*/ 249611 w 968615"/>
                  <a:gd name="connsiteY0" fmla="*/ 0 h 10646877"/>
                  <a:gd name="connsiteX1" fmla="*/ 149667 w 968615"/>
                  <a:gd name="connsiteY1" fmla="*/ 909318 h 10646877"/>
                  <a:gd name="connsiteX2" fmla="*/ 0 w 968615"/>
                  <a:gd name="connsiteY2" fmla="*/ 1671832 h 10646877"/>
                  <a:gd name="connsiteX3" fmla="*/ 9463 w 968615"/>
                  <a:gd name="connsiteY3" fmla="*/ 3955990 h 10646877"/>
                  <a:gd name="connsiteX4" fmla="*/ 547831 w 968615"/>
                  <a:gd name="connsiteY4" fmla="*/ 4929761 h 10646877"/>
                  <a:gd name="connsiteX5" fmla="*/ 615689 w 968615"/>
                  <a:gd name="connsiteY5" fmla="*/ 7823467 h 10646877"/>
                  <a:gd name="connsiteX6" fmla="*/ 695901 w 968615"/>
                  <a:gd name="connsiteY6" fmla="*/ 8657656 h 10646877"/>
                  <a:gd name="connsiteX7" fmla="*/ 968615 w 968615"/>
                  <a:gd name="connsiteY7" fmla="*/ 10646877 h 10646877"/>
                  <a:gd name="connsiteX0" fmla="*/ 249611 w 968615"/>
                  <a:gd name="connsiteY0" fmla="*/ 0 h 10646877"/>
                  <a:gd name="connsiteX1" fmla="*/ 149667 w 968615"/>
                  <a:gd name="connsiteY1" fmla="*/ 909318 h 10646877"/>
                  <a:gd name="connsiteX2" fmla="*/ 0 w 968615"/>
                  <a:gd name="connsiteY2" fmla="*/ 1671832 h 10646877"/>
                  <a:gd name="connsiteX3" fmla="*/ 9463 w 968615"/>
                  <a:gd name="connsiteY3" fmla="*/ 3955990 h 10646877"/>
                  <a:gd name="connsiteX4" fmla="*/ 479974 w 968615"/>
                  <a:gd name="connsiteY4" fmla="*/ 4676290 h 10646877"/>
                  <a:gd name="connsiteX5" fmla="*/ 615689 w 968615"/>
                  <a:gd name="connsiteY5" fmla="*/ 7823467 h 10646877"/>
                  <a:gd name="connsiteX6" fmla="*/ 695901 w 968615"/>
                  <a:gd name="connsiteY6" fmla="*/ 8657656 h 10646877"/>
                  <a:gd name="connsiteX7" fmla="*/ 968615 w 968615"/>
                  <a:gd name="connsiteY7" fmla="*/ 10646877 h 10646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68615" h="10646877">
                    <a:moveTo>
                      <a:pt x="249611" y="0"/>
                    </a:moveTo>
                    <a:lnTo>
                      <a:pt x="149667" y="909318"/>
                    </a:lnTo>
                    <a:lnTo>
                      <a:pt x="0" y="1671832"/>
                    </a:lnTo>
                    <a:cubicBezTo>
                      <a:pt x="3154" y="2545872"/>
                      <a:pt x="6309" y="3081950"/>
                      <a:pt x="9463" y="3955990"/>
                    </a:cubicBezTo>
                    <a:lnTo>
                      <a:pt x="479974" y="4676290"/>
                    </a:lnTo>
                    <a:cubicBezTo>
                      <a:pt x="479974" y="5640859"/>
                      <a:pt x="615689" y="6858898"/>
                      <a:pt x="615689" y="7823467"/>
                    </a:cubicBezTo>
                    <a:cubicBezTo>
                      <a:pt x="615689" y="8085488"/>
                      <a:pt x="695901" y="8395635"/>
                      <a:pt x="695901" y="8657656"/>
                    </a:cubicBezTo>
                    <a:lnTo>
                      <a:pt x="968615" y="10646877"/>
                    </a:lnTo>
                  </a:path>
                </a:pathLst>
              </a:custGeom>
              <a:noFill/>
              <a:ln w="38100">
                <a:solidFill>
                  <a:srgbClr val="0245B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 dirty="0"/>
              </a:p>
            </p:txBody>
          </p:sp>
          <p:sp>
            <p:nvSpPr>
              <p:cNvPr id="68" name="자유형 67"/>
              <p:cNvSpPr/>
              <p:nvPr/>
            </p:nvSpPr>
            <p:spPr>
              <a:xfrm>
                <a:off x="7412961" y="9934229"/>
                <a:ext cx="5125022" cy="641773"/>
              </a:xfrm>
              <a:custGeom>
                <a:avLst/>
                <a:gdLst>
                  <a:gd name="connsiteX0" fmla="*/ 0 w 7652084"/>
                  <a:gd name="connsiteY0" fmla="*/ 850232 h 850232"/>
                  <a:gd name="connsiteX1" fmla="*/ 946484 w 7652084"/>
                  <a:gd name="connsiteY1" fmla="*/ 786063 h 850232"/>
                  <a:gd name="connsiteX2" fmla="*/ 2502568 w 7652084"/>
                  <a:gd name="connsiteY2" fmla="*/ 721895 h 850232"/>
                  <a:gd name="connsiteX3" fmla="*/ 2598821 w 7652084"/>
                  <a:gd name="connsiteY3" fmla="*/ 545432 h 850232"/>
                  <a:gd name="connsiteX4" fmla="*/ 5117431 w 7652084"/>
                  <a:gd name="connsiteY4" fmla="*/ 529389 h 850232"/>
                  <a:gd name="connsiteX5" fmla="*/ 5213684 w 7652084"/>
                  <a:gd name="connsiteY5" fmla="*/ 144379 h 850232"/>
                  <a:gd name="connsiteX6" fmla="*/ 5598694 w 7652084"/>
                  <a:gd name="connsiteY6" fmla="*/ 160421 h 850232"/>
                  <a:gd name="connsiteX7" fmla="*/ 7331242 w 7652084"/>
                  <a:gd name="connsiteY7" fmla="*/ 32084 h 850232"/>
                  <a:gd name="connsiteX8" fmla="*/ 7652084 w 7652084"/>
                  <a:gd name="connsiteY8" fmla="*/ 0 h 850232"/>
                  <a:gd name="connsiteX9" fmla="*/ 7652084 w 7652084"/>
                  <a:gd name="connsiteY9" fmla="*/ 0 h 850232"/>
                  <a:gd name="connsiteX0" fmla="*/ 0 w 7652084"/>
                  <a:gd name="connsiteY0" fmla="*/ 850232 h 850232"/>
                  <a:gd name="connsiteX1" fmla="*/ 946484 w 7652084"/>
                  <a:gd name="connsiteY1" fmla="*/ 786063 h 850232"/>
                  <a:gd name="connsiteX2" fmla="*/ 2502568 w 7652084"/>
                  <a:gd name="connsiteY2" fmla="*/ 721895 h 850232"/>
                  <a:gd name="connsiteX3" fmla="*/ 2598821 w 7652084"/>
                  <a:gd name="connsiteY3" fmla="*/ 545432 h 850232"/>
                  <a:gd name="connsiteX4" fmla="*/ 5117431 w 7652084"/>
                  <a:gd name="connsiteY4" fmla="*/ 529389 h 850232"/>
                  <a:gd name="connsiteX5" fmla="*/ 5213684 w 7652084"/>
                  <a:gd name="connsiteY5" fmla="*/ 144379 h 850232"/>
                  <a:gd name="connsiteX6" fmla="*/ 5598694 w 7652084"/>
                  <a:gd name="connsiteY6" fmla="*/ 160421 h 850232"/>
                  <a:gd name="connsiteX7" fmla="*/ 7359688 w 7652084"/>
                  <a:gd name="connsiteY7" fmla="*/ 129339 h 850232"/>
                  <a:gd name="connsiteX8" fmla="*/ 7652084 w 7652084"/>
                  <a:gd name="connsiteY8" fmla="*/ 0 h 850232"/>
                  <a:gd name="connsiteX9" fmla="*/ 7652084 w 7652084"/>
                  <a:gd name="connsiteY9" fmla="*/ 0 h 850232"/>
                  <a:gd name="connsiteX0" fmla="*/ 0 w 7674840"/>
                  <a:gd name="connsiteY0" fmla="*/ 850232 h 850232"/>
                  <a:gd name="connsiteX1" fmla="*/ 946484 w 7674840"/>
                  <a:gd name="connsiteY1" fmla="*/ 786063 h 850232"/>
                  <a:gd name="connsiteX2" fmla="*/ 2502568 w 7674840"/>
                  <a:gd name="connsiteY2" fmla="*/ 721895 h 850232"/>
                  <a:gd name="connsiteX3" fmla="*/ 2598821 w 7674840"/>
                  <a:gd name="connsiteY3" fmla="*/ 545432 h 850232"/>
                  <a:gd name="connsiteX4" fmla="*/ 5117431 w 7674840"/>
                  <a:gd name="connsiteY4" fmla="*/ 529389 h 850232"/>
                  <a:gd name="connsiteX5" fmla="*/ 5213684 w 7674840"/>
                  <a:gd name="connsiteY5" fmla="*/ 144379 h 850232"/>
                  <a:gd name="connsiteX6" fmla="*/ 5598694 w 7674840"/>
                  <a:gd name="connsiteY6" fmla="*/ 160421 h 850232"/>
                  <a:gd name="connsiteX7" fmla="*/ 7359688 w 7674840"/>
                  <a:gd name="connsiteY7" fmla="*/ 129339 h 850232"/>
                  <a:gd name="connsiteX8" fmla="*/ 7652084 w 7674840"/>
                  <a:gd name="connsiteY8" fmla="*/ 0 h 850232"/>
                  <a:gd name="connsiteX9" fmla="*/ 7674840 w 7674840"/>
                  <a:gd name="connsiteY9" fmla="*/ 162090 h 850232"/>
                  <a:gd name="connsiteX0" fmla="*/ 0 w 7674840"/>
                  <a:gd name="connsiteY0" fmla="*/ 720893 h 720893"/>
                  <a:gd name="connsiteX1" fmla="*/ 946484 w 7674840"/>
                  <a:gd name="connsiteY1" fmla="*/ 656724 h 720893"/>
                  <a:gd name="connsiteX2" fmla="*/ 2502568 w 7674840"/>
                  <a:gd name="connsiteY2" fmla="*/ 592556 h 720893"/>
                  <a:gd name="connsiteX3" fmla="*/ 2598821 w 7674840"/>
                  <a:gd name="connsiteY3" fmla="*/ 416093 h 720893"/>
                  <a:gd name="connsiteX4" fmla="*/ 5117431 w 7674840"/>
                  <a:gd name="connsiteY4" fmla="*/ 400050 h 720893"/>
                  <a:gd name="connsiteX5" fmla="*/ 5213684 w 7674840"/>
                  <a:gd name="connsiteY5" fmla="*/ 15040 h 720893"/>
                  <a:gd name="connsiteX6" fmla="*/ 5598694 w 7674840"/>
                  <a:gd name="connsiteY6" fmla="*/ 31082 h 720893"/>
                  <a:gd name="connsiteX7" fmla="*/ 7359688 w 7674840"/>
                  <a:gd name="connsiteY7" fmla="*/ 0 h 720893"/>
                  <a:gd name="connsiteX8" fmla="*/ 7566751 w 7674840"/>
                  <a:gd name="connsiteY8" fmla="*/ 332 h 720893"/>
                  <a:gd name="connsiteX9" fmla="*/ 7674840 w 7674840"/>
                  <a:gd name="connsiteY9" fmla="*/ 32751 h 720893"/>
                  <a:gd name="connsiteX0" fmla="*/ 0 w 7680529"/>
                  <a:gd name="connsiteY0" fmla="*/ 720893 h 720893"/>
                  <a:gd name="connsiteX1" fmla="*/ 946484 w 7680529"/>
                  <a:gd name="connsiteY1" fmla="*/ 656724 h 720893"/>
                  <a:gd name="connsiteX2" fmla="*/ 2502568 w 7680529"/>
                  <a:gd name="connsiteY2" fmla="*/ 592556 h 720893"/>
                  <a:gd name="connsiteX3" fmla="*/ 2598821 w 7680529"/>
                  <a:gd name="connsiteY3" fmla="*/ 416093 h 720893"/>
                  <a:gd name="connsiteX4" fmla="*/ 5117431 w 7680529"/>
                  <a:gd name="connsiteY4" fmla="*/ 400050 h 720893"/>
                  <a:gd name="connsiteX5" fmla="*/ 5213684 w 7680529"/>
                  <a:gd name="connsiteY5" fmla="*/ 15040 h 720893"/>
                  <a:gd name="connsiteX6" fmla="*/ 5598694 w 7680529"/>
                  <a:gd name="connsiteY6" fmla="*/ 31082 h 720893"/>
                  <a:gd name="connsiteX7" fmla="*/ 7359688 w 7680529"/>
                  <a:gd name="connsiteY7" fmla="*/ 0 h 720893"/>
                  <a:gd name="connsiteX8" fmla="*/ 7566751 w 7680529"/>
                  <a:gd name="connsiteY8" fmla="*/ 332 h 720893"/>
                  <a:gd name="connsiteX9" fmla="*/ 7680529 w 7680529"/>
                  <a:gd name="connsiteY9" fmla="*/ 11139 h 720893"/>
                  <a:gd name="connsiteX0" fmla="*/ 0 w 7680529"/>
                  <a:gd name="connsiteY0" fmla="*/ 720560 h 720560"/>
                  <a:gd name="connsiteX1" fmla="*/ 946484 w 7680529"/>
                  <a:gd name="connsiteY1" fmla="*/ 656391 h 720560"/>
                  <a:gd name="connsiteX2" fmla="*/ 2502568 w 7680529"/>
                  <a:gd name="connsiteY2" fmla="*/ 592223 h 720560"/>
                  <a:gd name="connsiteX3" fmla="*/ 2598821 w 7680529"/>
                  <a:gd name="connsiteY3" fmla="*/ 415760 h 720560"/>
                  <a:gd name="connsiteX4" fmla="*/ 5117431 w 7680529"/>
                  <a:gd name="connsiteY4" fmla="*/ 399717 h 720560"/>
                  <a:gd name="connsiteX5" fmla="*/ 5213684 w 7680529"/>
                  <a:gd name="connsiteY5" fmla="*/ 14707 h 720560"/>
                  <a:gd name="connsiteX6" fmla="*/ 5598694 w 7680529"/>
                  <a:gd name="connsiteY6" fmla="*/ 30749 h 720560"/>
                  <a:gd name="connsiteX7" fmla="*/ 6739594 w 7680529"/>
                  <a:gd name="connsiteY7" fmla="*/ 15877 h 720560"/>
                  <a:gd name="connsiteX8" fmla="*/ 7566751 w 7680529"/>
                  <a:gd name="connsiteY8" fmla="*/ -1 h 720560"/>
                  <a:gd name="connsiteX9" fmla="*/ 7680529 w 7680529"/>
                  <a:gd name="connsiteY9" fmla="*/ 10806 h 720560"/>
                  <a:gd name="connsiteX0" fmla="*/ 0 w 7680529"/>
                  <a:gd name="connsiteY0" fmla="*/ 709755 h 709755"/>
                  <a:gd name="connsiteX1" fmla="*/ 946484 w 7680529"/>
                  <a:gd name="connsiteY1" fmla="*/ 645586 h 709755"/>
                  <a:gd name="connsiteX2" fmla="*/ 2502568 w 7680529"/>
                  <a:gd name="connsiteY2" fmla="*/ 581418 h 709755"/>
                  <a:gd name="connsiteX3" fmla="*/ 2598821 w 7680529"/>
                  <a:gd name="connsiteY3" fmla="*/ 404955 h 709755"/>
                  <a:gd name="connsiteX4" fmla="*/ 5117431 w 7680529"/>
                  <a:gd name="connsiteY4" fmla="*/ 388912 h 709755"/>
                  <a:gd name="connsiteX5" fmla="*/ 5213684 w 7680529"/>
                  <a:gd name="connsiteY5" fmla="*/ 3902 h 709755"/>
                  <a:gd name="connsiteX6" fmla="*/ 5598694 w 7680529"/>
                  <a:gd name="connsiteY6" fmla="*/ 19944 h 709755"/>
                  <a:gd name="connsiteX7" fmla="*/ 6739594 w 7680529"/>
                  <a:gd name="connsiteY7" fmla="*/ 5072 h 709755"/>
                  <a:gd name="connsiteX8" fmla="*/ 7361949 w 7680529"/>
                  <a:gd name="connsiteY8" fmla="*/ 16209 h 709755"/>
                  <a:gd name="connsiteX9" fmla="*/ 7680529 w 7680529"/>
                  <a:gd name="connsiteY9" fmla="*/ 1 h 709755"/>
                  <a:gd name="connsiteX0" fmla="*/ 0 w 7680529"/>
                  <a:gd name="connsiteY0" fmla="*/ 709755 h 709755"/>
                  <a:gd name="connsiteX1" fmla="*/ 946484 w 7680529"/>
                  <a:gd name="connsiteY1" fmla="*/ 645586 h 709755"/>
                  <a:gd name="connsiteX2" fmla="*/ 2502568 w 7680529"/>
                  <a:gd name="connsiteY2" fmla="*/ 581418 h 709755"/>
                  <a:gd name="connsiteX3" fmla="*/ 2598821 w 7680529"/>
                  <a:gd name="connsiteY3" fmla="*/ 404955 h 709755"/>
                  <a:gd name="connsiteX4" fmla="*/ 5117431 w 7680529"/>
                  <a:gd name="connsiteY4" fmla="*/ 388912 h 709755"/>
                  <a:gd name="connsiteX5" fmla="*/ 5213684 w 7680529"/>
                  <a:gd name="connsiteY5" fmla="*/ 3902 h 709755"/>
                  <a:gd name="connsiteX6" fmla="*/ 5598694 w 7680529"/>
                  <a:gd name="connsiteY6" fmla="*/ 19944 h 709755"/>
                  <a:gd name="connsiteX7" fmla="*/ 6739594 w 7680529"/>
                  <a:gd name="connsiteY7" fmla="*/ 5072 h 709755"/>
                  <a:gd name="connsiteX8" fmla="*/ 7396082 w 7680529"/>
                  <a:gd name="connsiteY8" fmla="*/ 0 h 709755"/>
                  <a:gd name="connsiteX9" fmla="*/ 7680529 w 7680529"/>
                  <a:gd name="connsiteY9" fmla="*/ 1 h 709755"/>
                  <a:gd name="connsiteX0" fmla="*/ 0 w 7680529"/>
                  <a:gd name="connsiteY0" fmla="*/ 1044548 h 1044548"/>
                  <a:gd name="connsiteX1" fmla="*/ 946484 w 7680529"/>
                  <a:gd name="connsiteY1" fmla="*/ 980379 h 1044548"/>
                  <a:gd name="connsiteX2" fmla="*/ 2502568 w 7680529"/>
                  <a:gd name="connsiteY2" fmla="*/ 916211 h 1044548"/>
                  <a:gd name="connsiteX3" fmla="*/ 2598821 w 7680529"/>
                  <a:gd name="connsiteY3" fmla="*/ 739748 h 1044548"/>
                  <a:gd name="connsiteX4" fmla="*/ 5117431 w 7680529"/>
                  <a:gd name="connsiteY4" fmla="*/ 723705 h 1044548"/>
                  <a:gd name="connsiteX5" fmla="*/ 5285009 w 7680529"/>
                  <a:gd name="connsiteY5" fmla="*/ 0 h 1044548"/>
                  <a:gd name="connsiteX6" fmla="*/ 5598694 w 7680529"/>
                  <a:gd name="connsiteY6" fmla="*/ 354737 h 1044548"/>
                  <a:gd name="connsiteX7" fmla="*/ 6739594 w 7680529"/>
                  <a:gd name="connsiteY7" fmla="*/ 339865 h 1044548"/>
                  <a:gd name="connsiteX8" fmla="*/ 7396082 w 7680529"/>
                  <a:gd name="connsiteY8" fmla="*/ 334793 h 1044548"/>
                  <a:gd name="connsiteX9" fmla="*/ 7680529 w 7680529"/>
                  <a:gd name="connsiteY9" fmla="*/ 334794 h 1044548"/>
                  <a:gd name="connsiteX0" fmla="*/ 0 w 7680529"/>
                  <a:gd name="connsiteY0" fmla="*/ 1044548 h 1044548"/>
                  <a:gd name="connsiteX1" fmla="*/ 946484 w 7680529"/>
                  <a:gd name="connsiteY1" fmla="*/ 980379 h 1044548"/>
                  <a:gd name="connsiteX2" fmla="*/ 2502568 w 7680529"/>
                  <a:gd name="connsiteY2" fmla="*/ 916211 h 1044548"/>
                  <a:gd name="connsiteX3" fmla="*/ 2598821 w 7680529"/>
                  <a:gd name="connsiteY3" fmla="*/ 739748 h 1044548"/>
                  <a:gd name="connsiteX4" fmla="*/ 5117431 w 7680529"/>
                  <a:gd name="connsiteY4" fmla="*/ 723705 h 1044548"/>
                  <a:gd name="connsiteX5" fmla="*/ 5285009 w 7680529"/>
                  <a:gd name="connsiteY5" fmla="*/ 0 h 1044548"/>
                  <a:gd name="connsiteX6" fmla="*/ 5728031 w 7680529"/>
                  <a:gd name="connsiteY6" fmla="*/ 44414 h 1044548"/>
                  <a:gd name="connsiteX7" fmla="*/ 6739594 w 7680529"/>
                  <a:gd name="connsiteY7" fmla="*/ 339865 h 1044548"/>
                  <a:gd name="connsiteX8" fmla="*/ 7396082 w 7680529"/>
                  <a:gd name="connsiteY8" fmla="*/ 334793 h 1044548"/>
                  <a:gd name="connsiteX9" fmla="*/ 7680529 w 7680529"/>
                  <a:gd name="connsiteY9" fmla="*/ 334794 h 1044548"/>
                  <a:gd name="connsiteX0" fmla="*/ 0 w 7680529"/>
                  <a:gd name="connsiteY0" fmla="*/ 1044548 h 1044548"/>
                  <a:gd name="connsiteX1" fmla="*/ 946484 w 7680529"/>
                  <a:gd name="connsiteY1" fmla="*/ 980379 h 1044548"/>
                  <a:gd name="connsiteX2" fmla="*/ 2502568 w 7680529"/>
                  <a:gd name="connsiteY2" fmla="*/ 916211 h 1044548"/>
                  <a:gd name="connsiteX3" fmla="*/ 2598821 w 7680529"/>
                  <a:gd name="connsiteY3" fmla="*/ 739748 h 1044548"/>
                  <a:gd name="connsiteX4" fmla="*/ 5117431 w 7680529"/>
                  <a:gd name="connsiteY4" fmla="*/ 723705 h 1044548"/>
                  <a:gd name="connsiteX5" fmla="*/ 5285009 w 7680529"/>
                  <a:gd name="connsiteY5" fmla="*/ 0 h 1044548"/>
                  <a:gd name="connsiteX6" fmla="*/ 5728031 w 7680529"/>
                  <a:gd name="connsiteY6" fmla="*/ 44414 h 1044548"/>
                  <a:gd name="connsiteX7" fmla="*/ 6828089 w 7680529"/>
                  <a:gd name="connsiteY7" fmla="*/ 87727 h 1044548"/>
                  <a:gd name="connsiteX8" fmla="*/ 7396082 w 7680529"/>
                  <a:gd name="connsiteY8" fmla="*/ 334793 h 1044548"/>
                  <a:gd name="connsiteX9" fmla="*/ 7680529 w 7680529"/>
                  <a:gd name="connsiteY9" fmla="*/ 334794 h 1044548"/>
                  <a:gd name="connsiteX0" fmla="*/ 0 w 7680529"/>
                  <a:gd name="connsiteY0" fmla="*/ 1045390 h 1045390"/>
                  <a:gd name="connsiteX1" fmla="*/ 946484 w 7680529"/>
                  <a:gd name="connsiteY1" fmla="*/ 981221 h 1045390"/>
                  <a:gd name="connsiteX2" fmla="*/ 2502568 w 7680529"/>
                  <a:gd name="connsiteY2" fmla="*/ 917053 h 1045390"/>
                  <a:gd name="connsiteX3" fmla="*/ 2598821 w 7680529"/>
                  <a:gd name="connsiteY3" fmla="*/ 740590 h 1045390"/>
                  <a:gd name="connsiteX4" fmla="*/ 5117431 w 7680529"/>
                  <a:gd name="connsiteY4" fmla="*/ 724547 h 1045390"/>
                  <a:gd name="connsiteX5" fmla="*/ 5285009 w 7680529"/>
                  <a:gd name="connsiteY5" fmla="*/ 842 h 1045390"/>
                  <a:gd name="connsiteX6" fmla="*/ 5734839 w 7680529"/>
                  <a:gd name="connsiteY6" fmla="*/ 0 h 1045390"/>
                  <a:gd name="connsiteX7" fmla="*/ 6828089 w 7680529"/>
                  <a:gd name="connsiteY7" fmla="*/ 88569 h 1045390"/>
                  <a:gd name="connsiteX8" fmla="*/ 7396082 w 7680529"/>
                  <a:gd name="connsiteY8" fmla="*/ 335635 h 1045390"/>
                  <a:gd name="connsiteX9" fmla="*/ 7680529 w 7680529"/>
                  <a:gd name="connsiteY9" fmla="*/ 335636 h 1045390"/>
                  <a:gd name="connsiteX0" fmla="*/ 0 w 7680529"/>
                  <a:gd name="connsiteY0" fmla="*/ 1045390 h 1045390"/>
                  <a:gd name="connsiteX1" fmla="*/ 946484 w 7680529"/>
                  <a:gd name="connsiteY1" fmla="*/ 981221 h 1045390"/>
                  <a:gd name="connsiteX2" fmla="*/ 2502568 w 7680529"/>
                  <a:gd name="connsiteY2" fmla="*/ 917053 h 1045390"/>
                  <a:gd name="connsiteX3" fmla="*/ 2598821 w 7680529"/>
                  <a:gd name="connsiteY3" fmla="*/ 740590 h 1045390"/>
                  <a:gd name="connsiteX4" fmla="*/ 5117431 w 7680529"/>
                  <a:gd name="connsiteY4" fmla="*/ 724547 h 1045390"/>
                  <a:gd name="connsiteX5" fmla="*/ 5285009 w 7680529"/>
                  <a:gd name="connsiteY5" fmla="*/ 842 h 1045390"/>
                  <a:gd name="connsiteX6" fmla="*/ 5734839 w 7680529"/>
                  <a:gd name="connsiteY6" fmla="*/ 0 h 1045390"/>
                  <a:gd name="connsiteX7" fmla="*/ 6862124 w 7680529"/>
                  <a:gd name="connsiteY7" fmla="*/ 17453 h 1045390"/>
                  <a:gd name="connsiteX8" fmla="*/ 7396082 w 7680529"/>
                  <a:gd name="connsiteY8" fmla="*/ 335635 h 1045390"/>
                  <a:gd name="connsiteX9" fmla="*/ 7680529 w 7680529"/>
                  <a:gd name="connsiteY9" fmla="*/ 335636 h 1045390"/>
                  <a:gd name="connsiteX0" fmla="*/ 0 w 7680529"/>
                  <a:gd name="connsiteY0" fmla="*/ 1045390 h 1045390"/>
                  <a:gd name="connsiteX1" fmla="*/ 946484 w 7680529"/>
                  <a:gd name="connsiteY1" fmla="*/ 981221 h 1045390"/>
                  <a:gd name="connsiteX2" fmla="*/ 2502568 w 7680529"/>
                  <a:gd name="connsiteY2" fmla="*/ 917053 h 1045390"/>
                  <a:gd name="connsiteX3" fmla="*/ 2598821 w 7680529"/>
                  <a:gd name="connsiteY3" fmla="*/ 740590 h 1045390"/>
                  <a:gd name="connsiteX4" fmla="*/ 5117431 w 7680529"/>
                  <a:gd name="connsiteY4" fmla="*/ 724547 h 1045390"/>
                  <a:gd name="connsiteX5" fmla="*/ 5285009 w 7680529"/>
                  <a:gd name="connsiteY5" fmla="*/ 842 h 1045390"/>
                  <a:gd name="connsiteX6" fmla="*/ 5734839 w 7680529"/>
                  <a:gd name="connsiteY6" fmla="*/ 0 h 1045390"/>
                  <a:gd name="connsiteX7" fmla="*/ 6884020 w 7680529"/>
                  <a:gd name="connsiteY7" fmla="*/ 178613 h 1045390"/>
                  <a:gd name="connsiteX8" fmla="*/ 7396082 w 7680529"/>
                  <a:gd name="connsiteY8" fmla="*/ 335635 h 1045390"/>
                  <a:gd name="connsiteX9" fmla="*/ 7680529 w 7680529"/>
                  <a:gd name="connsiteY9" fmla="*/ 335636 h 1045390"/>
                  <a:gd name="connsiteX0" fmla="*/ 0 w 7680529"/>
                  <a:gd name="connsiteY0" fmla="*/ 1045390 h 1045390"/>
                  <a:gd name="connsiteX1" fmla="*/ 946484 w 7680529"/>
                  <a:gd name="connsiteY1" fmla="*/ 981221 h 1045390"/>
                  <a:gd name="connsiteX2" fmla="*/ 2502568 w 7680529"/>
                  <a:gd name="connsiteY2" fmla="*/ 917053 h 1045390"/>
                  <a:gd name="connsiteX3" fmla="*/ 2598821 w 7680529"/>
                  <a:gd name="connsiteY3" fmla="*/ 740590 h 1045390"/>
                  <a:gd name="connsiteX4" fmla="*/ 5117431 w 7680529"/>
                  <a:gd name="connsiteY4" fmla="*/ 724547 h 1045390"/>
                  <a:gd name="connsiteX5" fmla="*/ 5285009 w 7680529"/>
                  <a:gd name="connsiteY5" fmla="*/ 842 h 1045390"/>
                  <a:gd name="connsiteX6" fmla="*/ 5734839 w 7680529"/>
                  <a:gd name="connsiteY6" fmla="*/ 0 h 1045390"/>
                  <a:gd name="connsiteX7" fmla="*/ 6878332 w 7680529"/>
                  <a:gd name="connsiteY7" fmla="*/ 119180 h 1045390"/>
                  <a:gd name="connsiteX8" fmla="*/ 7396082 w 7680529"/>
                  <a:gd name="connsiteY8" fmla="*/ 335635 h 1045390"/>
                  <a:gd name="connsiteX9" fmla="*/ 7680529 w 7680529"/>
                  <a:gd name="connsiteY9" fmla="*/ 335636 h 1045390"/>
                  <a:gd name="connsiteX0" fmla="*/ 0 w 7680529"/>
                  <a:gd name="connsiteY0" fmla="*/ 1045390 h 1045390"/>
                  <a:gd name="connsiteX1" fmla="*/ 946484 w 7680529"/>
                  <a:gd name="connsiteY1" fmla="*/ 981221 h 1045390"/>
                  <a:gd name="connsiteX2" fmla="*/ 2502568 w 7680529"/>
                  <a:gd name="connsiteY2" fmla="*/ 917053 h 1045390"/>
                  <a:gd name="connsiteX3" fmla="*/ 2598821 w 7680529"/>
                  <a:gd name="connsiteY3" fmla="*/ 740590 h 1045390"/>
                  <a:gd name="connsiteX4" fmla="*/ 5117431 w 7680529"/>
                  <a:gd name="connsiteY4" fmla="*/ 724547 h 1045390"/>
                  <a:gd name="connsiteX5" fmla="*/ 5285009 w 7680529"/>
                  <a:gd name="connsiteY5" fmla="*/ 842 h 1045390"/>
                  <a:gd name="connsiteX6" fmla="*/ 5734839 w 7680529"/>
                  <a:gd name="connsiteY6" fmla="*/ 0 h 1045390"/>
                  <a:gd name="connsiteX7" fmla="*/ 6878332 w 7680529"/>
                  <a:gd name="connsiteY7" fmla="*/ 119180 h 1045390"/>
                  <a:gd name="connsiteX8" fmla="*/ 7452973 w 7680529"/>
                  <a:gd name="connsiteY8" fmla="*/ 200561 h 1045390"/>
                  <a:gd name="connsiteX9" fmla="*/ 7680529 w 7680529"/>
                  <a:gd name="connsiteY9" fmla="*/ 335636 h 1045390"/>
                  <a:gd name="connsiteX0" fmla="*/ 0 w 7663462"/>
                  <a:gd name="connsiteY0" fmla="*/ 1045390 h 1045390"/>
                  <a:gd name="connsiteX1" fmla="*/ 946484 w 7663462"/>
                  <a:gd name="connsiteY1" fmla="*/ 981221 h 1045390"/>
                  <a:gd name="connsiteX2" fmla="*/ 2502568 w 7663462"/>
                  <a:gd name="connsiteY2" fmla="*/ 917053 h 1045390"/>
                  <a:gd name="connsiteX3" fmla="*/ 2598821 w 7663462"/>
                  <a:gd name="connsiteY3" fmla="*/ 740590 h 1045390"/>
                  <a:gd name="connsiteX4" fmla="*/ 5117431 w 7663462"/>
                  <a:gd name="connsiteY4" fmla="*/ 724547 h 1045390"/>
                  <a:gd name="connsiteX5" fmla="*/ 5285009 w 7663462"/>
                  <a:gd name="connsiteY5" fmla="*/ 842 h 1045390"/>
                  <a:gd name="connsiteX6" fmla="*/ 5734839 w 7663462"/>
                  <a:gd name="connsiteY6" fmla="*/ 0 h 1045390"/>
                  <a:gd name="connsiteX7" fmla="*/ 6878332 w 7663462"/>
                  <a:gd name="connsiteY7" fmla="*/ 119180 h 1045390"/>
                  <a:gd name="connsiteX8" fmla="*/ 7452973 w 7663462"/>
                  <a:gd name="connsiteY8" fmla="*/ 200561 h 1045390"/>
                  <a:gd name="connsiteX9" fmla="*/ 7663462 w 7663462"/>
                  <a:gd name="connsiteY9" fmla="*/ 238382 h 1045390"/>
                  <a:gd name="connsiteX0" fmla="*/ 0 w 7663462"/>
                  <a:gd name="connsiteY0" fmla="*/ 1045390 h 1045390"/>
                  <a:gd name="connsiteX1" fmla="*/ 946484 w 7663462"/>
                  <a:gd name="connsiteY1" fmla="*/ 981221 h 1045390"/>
                  <a:gd name="connsiteX2" fmla="*/ 2502568 w 7663462"/>
                  <a:gd name="connsiteY2" fmla="*/ 917053 h 1045390"/>
                  <a:gd name="connsiteX3" fmla="*/ 2598821 w 7663462"/>
                  <a:gd name="connsiteY3" fmla="*/ 740590 h 1045390"/>
                  <a:gd name="connsiteX4" fmla="*/ 5117431 w 7663462"/>
                  <a:gd name="connsiteY4" fmla="*/ 724547 h 1045390"/>
                  <a:gd name="connsiteX5" fmla="*/ 5285009 w 7663462"/>
                  <a:gd name="connsiteY5" fmla="*/ 842 h 1045390"/>
                  <a:gd name="connsiteX6" fmla="*/ 5734839 w 7663462"/>
                  <a:gd name="connsiteY6" fmla="*/ 0 h 1045390"/>
                  <a:gd name="connsiteX7" fmla="*/ 6821443 w 7663462"/>
                  <a:gd name="connsiteY7" fmla="*/ 178613 h 1045390"/>
                  <a:gd name="connsiteX8" fmla="*/ 7452973 w 7663462"/>
                  <a:gd name="connsiteY8" fmla="*/ 200561 h 1045390"/>
                  <a:gd name="connsiteX9" fmla="*/ 7663462 w 7663462"/>
                  <a:gd name="connsiteY9" fmla="*/ 238382 h 1045390"/>
                  <a:gd name="connsiteX0" fmla="*/ 0 w 7663462"/>
                  <a:gd name="connsiteY0" fmla="*/ 1045390 h 1045390"/>
                  <a:gd name="connsiteX1" fmla="*/ 946484 w 7663462"/>
                  <a:gd name="connsiteY1" fmla="*/ 981221 h 1045390"/>
                  <a:gd name="connsiteX2" fmla="*/ 2502568 w 7663462"/>
                  <a:gd name="connsiteY2" fmla="*/ 917053 h 1045390"/>
                  <a:gd name="connsiteX3" fmla="*/ 2598821 w 7663462"/>
                  <a:gd name="connsiteY3" fmla="*/ 740590 h 1045390"/>
                  <a:gd name="connsiteX4" fmla="*/ 5117431 w 7663462"/>
                  <a:gd name="connsiteY4" fmla="*/ 724547 h 1045390"/>
                  <a:gd name="connsiteX5" fmla="*/ 5236983 w 7663462"/>
                  <a:gd name="connsiteY5" fmla="*/ 145282 h 1045390"/>
                  <a:gd name="connsiteX6" fmla="*/ 5734839 w 7663462"/>
                  <a:gd name="connsiteY6" fmla="*/ 0 h 1045390"/>
                  <a:gd name="connsiteX7" fmla="*/ 6821443 w 7663462"/>
                  <a:gd name="connsiteY7" fmla="*/ 178613 h 1045390"/>
                  <a:gd name="connsiteX8" fmla="*/ 7452973 w 7663462"/>
                  <a:gd name="connsiteY8" fmla="*/ 200561 h 1045390"/>
                  <a:gd name="connsiteX9" fmla="*/ 7663462 w 7663462"/>
                  <a:gd name="connsiteY9" fmla="*/ 238382 h 1045390"/>
                  <a:gd name="connsiteX0" fmla="*/ 0 w 7663462"/>
                  <a:gd name="connsiteY0" fmla="*/ 908552 h 908552"/>
                  <a:gd name="connsiteX1" fmla="*/ 946484 w 7663462"/>
                  <a:gd name="connsiteY1" fmla="*/ 844383 h 908552"/>
                  <a:gd name="connsiteX2" fmla="*/ 2502568 w 7663462"/>
                  <a:gd name="connsiteY2" fmla="*/ 780215 h 908552"/>
                  <a:gd name="connsiteX3" fmla="*/ 2598821 w 7663462"/>
                  <a:gd name="connsiteY3" fmla="*/ 603752 h 908552"/>
                  <a:gd name="connsiteX4" fmla="*/ 5117431 w 7663462"/>
                  <a:gd name="connsiteY4" fmla="*/ 587709 h 908552"/>
                  <a:gd name="connsiteX5" fmla="*/ 5236983 w 7663462"/>
                  <a:gd name="connsiteY5" fmla="*/ 8444 h 908552"/>
                  <a:gd name="connsiteX6" fmla="*/ 5830894 w 7663462"/>
                  <a:gd name="connsiteY6" fmla="*/ 0 h 908552"/>
                  <a:gd name="connsiteX7" fmla="*/ 6821443 w 7663462"/>
                  <a:gd name="connsiteY7" fmla="*/ 41775 h 908552"/>
                  <a:gd name="connsiteX8" fmla="*/ 7452973 w 7663462"/>
                  <a:gd name="connsiteY8" fmla="*/ 63723 h 908552"/>
                  <a:gd name="connsiteX9" fmla="*/ 7663462 w 7663462"/>
                  <a:gd name="connsiteY9" fmla="*/ 101544 h 908552"/>
                  <a:gd name="connsiteX0" fmla="*/ 0 w 7663462"/>
                  <a:gd name="connsiteY0" fmla="*/ 908552 h 908552"/>
                  <a:gd name="connsiteX1" fmla="*/ 946484 w 7663462"/>
                  <a:gd name="connsiteY1" fmla="*/ 844383 h 908552"/>
                  <a:gd name="connsiteX2" fmla="*/ 2502568 w 7663462"/>
                  <a:gd name="connsiteY2" fmla="*/ 780215 h 908552"/>
                  <a:gd name="connsiteX3" fmla="*/ 2598821 w 7663462"/>
                  <a:gd name="connsiteY3" fmla="*/ 603752 h 908552"/>
                  <a:gd name="connsiteX4" fmla="*/ 5117431 w 7663462"/>
                  <a:gd name="connsiteY4" fmla="*/ 587709 h 908552"/>
                  <a:gd name="connsiteX5" fmla="*/ 5236983 w 7663462"/>
                  <a:gd name="connsiteY5" fmla="*/ 8444 h 908552"/>
                  <a:gd name="connsiteX6" fmla="*/ 5830894 w 7663462"/>
                  <a:gd name="connsiteY6" fmla="*/ 0 h 908552"/>
                  <a:gd name="connsiteX7" fmla="*/ 6821443 w 7663462"/>
                  <a:gd name="connsiteY7" fmla="*/ 41775 h 908552"/>
                  <a:gd name="connsiteX8" fmla="*/ 7452974 w 7663462"/>
                  <a:gd name="connsiteY8" fmla="*/ 86529 h 908552"/>
                  <a:gd name="connsiteX9" fmla="*/ 7663462 w 7663462"/>
                  <a:gd name="connsiteY9" fmla="*/ 101544 h 908552"/>
                  <a:gd name="connsiteX0" fmla="*/ 0 w 7663462"/>
                  <a:gd name="connsiteY0" fmla="*/ 908552 h 908552"/>
                  <a:gd name="connsiteX1" fmla="*/ 946484 w 7663462"/>
                  <a:gd name="connsiteY1" fmla="*/ 844383 h 908552"/>
                  <a:gd name="connsiteX2" fmla="*/ 2502568 w 7663462"/>
                  <a:gd name="connsiteY2" fmla="*/ 780215 h 908552"/>
                  <a:gd name="connsiteX3" fmla="*/ 2598821 w 7663462"/>
                  <a:gd name="connsiteY3" fmla="*/ 603752 h 908552"/>
                  <a:gd name="connsiteX4" fmla="*/ 5117431 w 7663462"/>
                  <a:gd name="connsiteY4" fmla="*/ 587709 h 908552"/>
                  <a:gd name="connsiteX5" fmla="*/ 5236983 w 7663462"/>
                  <a:gd name="connsiteY5" fmla="*/ 8444 h 908552"/>
                  <a:gd name="connsiteX6" fmla="*/ 5830894 w 7663462"/>
                  <a:gd name="connsiteY6" fmla="*/ 0 h 908552"/>
                  <a:gd name="connsiteX7" fmla="*/ 6853461 w 7663462"/>
                  <a:gd name="connsiteY7" fmla="*/ 94990 h 908552"/>
                  <a:gd name="connsiteX8" fmla="*/ 7452974 w 7663462"/>
                  <a:gd name="connsiteY8" fmla="*/ 86529 h 908552"/>
                  <a:gd name="connsiteX9" fmla="*/ 7663462 w 7663462"/>
                  <a:gd name="connsiteY9" fmla="*/ 101544 h 908552"/>
                  <a:gd name="connsiteX0" fmla="*/ 0 w 7663462"/>
                  <a:gd name="connsiteY0" fmla="*/ 908552 h 908552"/>
                  <a:gd name="connsiteX1" fmla="*/ 946484 w 7663462"/>
                  <a:gd name="connsiteY1" fmla="*/ 844383 h 908552"/>
                  <a:gd name="connsiteX2" fmla="*/ 2502568 w 7663462"/>
                  <a:gd name="connsiteY2" fmla="*/ 780215 h 908552"/>
                  <a:gd name="connsiteX3" fmla="*/ 2598821 w 7663462"/>
                  <a:gd name="connsiteY3" fmla="*/ 603752 h 908552"/>
                  <a:gd name="connsiteX4" fmla="*/ 5117431 w 7663462"/>
                  <a:gd name="connsiteY4" fmla="*/ 587709 h 908552"/>
                  <a:gd name="connsiteX5" fmla="*/ 5236983 w 7663462"/>
                  <a:gd name="connsiteY5" fmla="*/ 8444 h 908552"/>
                  <a:gd name="connsiteX6" fmla="*/ 5830894 w 7663462"/>
                  <a:gd name="connsiteY6" fmla="*/ 0 h 908552"/>
                  <a:gd name="connsiteX7" fmla="*/ 6853461 w 7663462"/>
                  <a:gd name="connsiteY7" fmla="*/ 94990 h 908552"/>
                  <a:gd name="connsiteX8" fmla="*/ 7468983 w 7663462"/>
                  <a:gd name="connsiteY8" fmla="*/ 132143 h 908552"/>
                  <a:gd name="connsiteX9" fmla="*/ 7663462 w 7663462"/>
                  <a:gd name="connsiteY9" fmla="*/ 101544 h 908552"/>
                  <a:gd name="connsiteX0" fmla="*/ 0 w 7639448"/>
                  <a:gd name="connsiteY0" fmla="*/ 908552 h 908552"/>
                  <a:gd name="connsiteX1" fmla="*/ 946484 w 7639448"/>
                  <a:gd name="connsiteY1" fmla="*/ 844383 h 908552"/>
                  <a:gd name="connsiteX2" fmla="*/ 2502568 w 7639448"/>
                  <a:gd name="connsiteY2" fmla="*/ 780215 h 908552"/>
                  <a:gd name="connsiteX3" fmla="*/ 2598821 w 7639448"/>
                  <a:gd name="connsiteY3" fmla="*/ 603752 h 908552"/>
                  <a:gd name="connsiteX4" fmla="*/ 5117431 w 7639448"/>
                  <a:gd name="connsiteY4" fmla="*/ 587709 h 908552"/>
                  <a:gd name="connsiteX5" fmla="*/ 5236983 w 7639448"/>
                  <a:gd name="connsiteY5" fmla="*/ 8444 h 908552"/>
                  <a:gd name="connsiteX6" fmla="*/ 5830894 w 7639448"/>
                  <a:gd name="connsiteY6" fmla="*/ 0 h 908552"/>
                  <a:gd name="connsiteX7" fmla="*/ 6853461 w 7639448"/>
                  <a:gd name="connsiteY7" fmla="*/ 94990 h 908552"/>
                  <a:gd name="connsiteX8" fmla="*/ 7468983 w 7639448"/>
                  <a:gd name="connsiteY8" fmla="*/ 132143 h 908552"/>
                  <a:gd name="connsiteX9" fmla="*/ 7639448 w 7639448"/>
                  <a:gd name="connsiteY9" fmla="*/ 154759 h 9085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639448" h="908552">
                    <a:moveTo>
                      <a:pt x="0" y="908552"/>
                    </a:moveTo>
                    <a:lnTo>
                      <a:pt x="946484" y="844383"/>
                    </a:lnTo>
                    <a:lnTo>
                      <a:pt x="2502568" y="780215"/>
                    </a:lnTo>
                    <a:lnTo>
                      <a:pt x="2598821" y="603752"/>
                    </a:lnTo>
                    <a:lnTo>
                      <a:pt x="5117431" y="587709"/>
                    </a:lnTo>
                    <a:lnTo>
                      <a:pt x="5236983" y="8444"/>
                    </a:lnTo>
                    <a:lnTo>
                      <a:pt x="5830894" y="0"/>
                    </a:lnTo>
                    <a:lnTo>
                      <a:pt x="6853461" y="94990"/>
                    </a:lnTo>
                    <a:lnTo>
                      <a:pt x="7468983" y="132143"/>
                    </a:lnTo>
                    <a:lnTo>
                      <a:pt x="7639448" y="154759"/>
                    </a:lnTo>
                  </a:path>
                </a:pathLst>
              </a:custGeom>
              <a:noFill/>
              <a:ln w="38100">
                <a:solidFill>
                  <a:srgbClr val="0245B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 dirty="0"/>
              </a:p>
            </p:txBody>
          </p:sp>
          <p:grpSp>
            <p:nvGrpSpPr>
              <p:cNvPr id="69" name="그룹 68"/>
              <p:cNvGrpSpPr/>
              <p:nvPr/>
            </p:nvGrpSpPr>
            <p:grpSpPr>
              <a:xfrm>
                <a:off x="8921142" y="3922622"/>
                <a:ext cx="1777824" cy="4746146"/>
                <a:chOff x="2195502" y="517714"/>
                <a:chExt cx="2951221" cy="7878695"/>
              </a:xfrm>
            </p:grpSpPr>
            <p:sp>
              <p:nvSpPr>
                <p:cNvPr id="70" name="자유형 69"/>
                <p:cNvSpPr/>
                <p:nvPr/>
              </p:nvSpPr>
              <p:spPr>
                <a:xfrm>
                  <a:off x="4221843" y="4547490"/>
                  <a:ext cx="659602" cy="3848919"/>
                </a:xfrm>
                <a:custGeom>
                  <a:avLst/>
                  <a:gdLst>
                    <a:gd name="connsiteX0" fmla="*/ 641684 w 657727"/>
                    <a:gd name="connsiteY0" fmla="*/ 3962400 h 3962400"/>
                    <a:gd name="connsiteX1" fmla="*/ 641684 w 657727"/>
                    <a:gd name="connsiteY1" fmla="*/ 3433011 h 3962400"/>
                    <a:gd name="connsiteX2" fmla="*/ 657727 w 657727"/>
                    <a:gd name="connsiteY2" fmla="*/ 2646947 h 3962400"/>
                    <a:gd name="connsiteX3" fmla="*/ 545432 w 657727"/>
                    <a:gd name="connsiteY3" fmla="*/ 1748590 h 3962400"/>
                    <a:gd name="connsiteX4" fmla="*/ 0 w 657727"/>
                    <a:gd name="connsiteY4" fmla="*/ 0 h 3962400"/>
                    <a:gd name="connsiteX0" fmla="*/ 695439 w 711482"/>
                    <a:gd name="connsiteY0" fmla="*/ 3998237 h 3998237"/>
                    <a:gd name="connsiteX1" fmla="*/ 695439 w 711482"/>
                    <a:gd name="connsiteY1" fmla="*/ 3468848 h 3998237"/>
                    <a:gd name="connsiteX2" fmla="*/ 711482 w 711482"/>
                    <a:gd name="connsiteY2" fmla="*/ 2682784 h 3998237"/>
                    <a:gd name="connsiteX3" fmla="*/ 599187 w 711482"/>
                    <a:gd name="connsiteY3" fmla="*/ 1784427 h 3998237"/>
                    <a:gd name="connsiteX4" fmla="*/ 0 w 711482"/>
                    <a:gd name="connsiteY4" fmla="*/ 0 h 3998237"/>
                    <a:gd name="connsiteX0" fmla="*/ 695439 w 711482"/>
                    <a:gd name="connsiteY0" fmla="*/ 3998237 h 3998237"/>
                    <a:gd name="connsiteX1" fmla="*/ 695439 w 711482"/>
                    <a:gd name="connsiteY1" fmla="*/ 3468848 h 3998237"/>
                    <a:gd name="connsiteX2" fmla="*/ 711482 w 711482"/>
                    <a:gd name="connsiteY2" fmla="*/ 2682784 h 3998237"/>
                    <a:gd name="connsiteX3" fmla="*/ 533488 w 711482"/>
                    <a:gd name="connsiteY3" fmla="*/ 1784428 h 3998237"/>
                    <a:gd name="connsiteX4" fmla="*/ 0 w 711482"/>
                    <a:gd name="connsiteY4" fmla="*/ 0 h 3998237"/>
                    <a:gd name="connsiteX0" fmla="*/ 695439 w 695438"/>
                    <a:gd name="connsiteY0" fmla="*/ 3998237 h 3998237"/>
                    <a:gd name="connsiteX1" fmla="*/ 695439 w 695438"/>
                    <a:gd name="connsiteY1" fmla="*/ 3468848 h 3998237"/>
                    <a:gd name="connsiteX2" fmla="*/ 639807 w 695438"/>
                    <a:gd name="connsiteY2" fmla="*/ 2473736 h 3998237"/>
                    <a:gd name="connsiteX3" fmla="*/ 533488 w 695438"/>
                    <a:gd name="connsiteY3" fmla="*/ 1784428 h 3998237"/>
                    <a:gd name="connsiteX4" fmla="*/ 0 w 695438"/>
                    <a:gd name="connsiteY4" fmla="*/ 0 h 3998237"/>
                    <a:gd name="connsiteX0" fmla="*/ 695439 w 695440"/>
                    <a:gd name="connsiteY0" fmla="*/ 3998237 h 3998237"/>
                    <a:gd name="connsiteX1" fmla="*/ 659603 w 695440"/>
                    <a:gd name="connsiteY1" fmla="*/ 3313555 h 3998237"/>
                    <a:gd name="connsiteX2" fmla="*/ 639807 w 695440"/>
                    <a:gd name="connsiteY2" fmla="*/ 2473736 h 3998237"/>
                    <a:gd name="connsiteX3" fmla="*/ 533488 w 695440"/>
                    <a:gd name="connsiteY3" fmla="*/ 1784428 h 3998237"/>
                    <a:gd name="connsiteX4" fmla="*/ 0 w 695440"/>
                    <a:gd name="connsiteY4" fmla="*/ 0 h 3998237"/>
                    <a:gd name="connsiteX0" fmla="*/ 641685 w 659603"/>
                    <a:gd name="connsiteY0" fmla="*/ 3848918 h 3848918"/>
                    <a:gd name="connsiteX1" fmla="*/ 659603 w 659603"/>
                    <a:gd name="connsiteY1" fmla="*/ 3313555 h 3848918"/>
                    <a:gd name="connsiteX2" fmla="*/ 639807 w 659603"/>
                    <a:gd name="connsiteY2" fmla="*/ 2473736 h 3848918"/>
                    <a:gd name="connsiteX3" fmla="*/ 533488 w 659603"/>
                    <a:gd name="connsiteY3" fmla="*/ 1784428 h 3848918"/>
                    <a:gd name="connsiteX4" fmla="*/ 0 w 659603"/>
                    <a:gd name="connsiteY4" fmla="*/ 0 h 38489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59603" h="3848918">
                      <a:moveTo>
                        <a:pt x="641685" y="3848918"/>
                      </a:moveTo>
                      <a:lnTo>
                        <a:pt x="659603" y="3313555"/>
                      </a:lnTo>
                      <a:lnTo>
                        <a:pt x="639807" y="2473736"/>
                      </a:lnTo>
                      <a:lnTo>
                        <a:pt x="533488" y="1784428"/>
                      </a:lnTo>
                      <a:cubicBezTo>
                        <a:pt x="351677" y="1201565"/>
                        <a:pt x="181811" y="582863"/>
                        <a:pt x="0" y="0"/>
                      </a:cubicBezTo>
                    </a:path>
                  </a:pathLst>
                </a:custGeom>
                <a:noFill/>
                <a:ln w="101600">
                  <a:solidFill>
                    <a:srgbClr val="C0000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 dirty="0"/>
                </a:p>
              </p:txBody>
            </p:sp>
            <p:sp>
              <p:nvSpPr>
                <p:cNvPr id="71" name="자유형 70"/>
                <p:cNvSpPr/>
                <p:nvPr/>
              </p:nvSpPr>
              <p:spPr>
                <a:xfrm>
                  <a:off x="2195502" y="1043106"/>
                  <a:ext cx="771434" cy="4127882"/>
                </a:xfrm>
                <a:custGeom>
                  <a:avLst/>
                  <a:gdLst>
                    <a:gd name="connsiteX0" fmla="*/ 818147 w 898358"/>
                    <a:gd name="connsiteY0" fmla="*/ 0 h 3882190"/>
                    <a:gd name="connsiteX1" fmla="*/ 465221 w 898358"/>
                    <a:gd name="connsiteY1" fmla="*/ 288758 h 3882190"/>
                    <a:gd name="connsiteX2" fmla="*/ 320842 w 898358"/>
                    <a:gd name="connsiteY2" fmla="*/ 192506 h 3882190"/>
                    <a:gd name="connsiteX3" fmla="*/ 144379 w 898358"/>
                    <a:gd name="connsiteY3" fmla="*/ 320842 h 3882190"/>
                    <a:gd name="connsiteX4" fmla="*/ 176463 w 898358"/>
                    <a:gd name="connsiteY4" fmla="*/ 721895 h 3882190"/>
                    <a:gd name="connsiteX5" fmla="*/ 48126 w 898358"/>
                    <a:gd name="connsiteY5" fmla="*/ 1010653 h 3882190"/>
                    <a:gd name="connsiteX6" fmla="*/ 64168 w 898358"/>
                    <a:gd name="connsiteY6" fmla="*/ 1347537 h 3882190"/>
                    <a:gd name="connsiteX7" fmla="*/ 112294 w 898358"/>
                    <a:gd name="connsiteY7" fmla="*/ 1411706 h 3882190"/>
                    <a:gd name="connsiteX8" fmla="*/ 0 w 898358"/>
                    <a:gd name="connsiteY8" fmla="*/ 2486527 h 3882190"/>
                    <a:gd name="connsiteX9" fmla="*/ 144379 w 898358"/>
                    <a:gd name="connsiteY9" fmla="*/ 2646948 h 3882190"/>
                    <a:gd name="connsiteX10" fmla="*/ 561473 w 898358"/>
                    <a:gd name="connsiteY10" fmla="*/ 2550695 h 3882190"/>
                    <a:gd name="connsiteX11" fmla="*/ 850231 w 898358"/>
                    <a:gd name="connsiteY11" fmla="*/ 2999874 h 3882190"/>
                    <a:gd name="connsiteX12" fmla="*/ 898358 w 898358"/>
                    <a:gd name="connsiteY12" fmla="*/ 3882190 h 3882190"/>
                    <a:gd name="connsiteX13" fmla="*/ 898358 w 898358"/>
                    <a:gd name="connsiteY13" fmla="*/ 3882190 h 3882190"/>
                    <a:gd name="connsiteX0" fmla="*/ 844294 w 898358"/>
                    <a:gd name="connsiteY0" fmla="*/ 0 h 3961530"/>
                    <a:gd name="connsiteX1" fmla="*/ 465221 w 898358"/>
                    <a:gd name="connsiteY1" fmla="*/ 368098 h 3961530"/>
                    <a:gd name="connsiteX2" fmla="*/ 320842 w 898358"/>
                    <a:gd name="connsiteY2" fmla="*/ 271846 h 3961530"/>
                    <a:gd name="connsiteX3" fmla="*/ 144379 w 898358"/>
                    <a:gd name="connsiteY3" fmla="*/ 400182 h 3961530"/>
                    <a:gd name="connsiteX4" fmla="*/ 176463 w 898358"/>
                    <a:gd name="connsiteY4" fmla="*/ 801235 h 3961530"/>
                    <a:gd name="connsiteX5" fmla="*/ 48126 w 898358"/>
                    <a:gd name="connsiteY5" fmla="*/ 1089993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537126 w 898358"/>
                    <a:gd name="connsiteY1" fmla="*/ 337583 h 3961530"/>
                    <a:gd name="connsiteX2" fmla="*/ 320842 w 898358"/>
                    <a:gd name="connsiteY2" fmla="*/ 271846 h 3961530"/>
                    <a:gd name="connsiteX3" fmla="*/ 144379 w 898358"/>
                    <a:gd name="connsiteY3" fmla="*/ 400182 h 3961530"/>
                    <a:gd name="connsiteX4" fmla="*/ 176463 w 898358"/>
                    <a:gd name="connsiteY4" fmla="*/ 801235 h 3961530"/>
                    <a:gd name="connsiteX5" fmla="*/ 48126 w 898358"/>
                    <a:gd name="connsiteY5" fmla="*/ 1089993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537126 w 898358"/>
                    <a:gd name="connsiteY1" fmla="*/ 337583 h 3961530"/>
                    <a:gd name="connsiteX2" fmla="*/ 366602 w 898358"/>
                    <a:gd name="connsiteY2" fmla="*/ 400011 h 3961530"/>
                    <a:gd name="connsiteX3" fmla="*/ 144379 w 898358"/>
                    <a:gd name="connsiteY3" fmla="*/ 400182 h 3961530"/>
                    <a:gd name="connsiteX4" fmla="*/ 176463 w 898358"/>
                    <a:gd name="connsiteY4" fmla="*/ 801235 h 3961530"/>
                    <a:gd name="connsiteX5" fmla="*/ 48126 w 898358"/>
                    <a:gd name="connsiteY5" fmla="*/ 1089993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537126 w 898358"/>
                    <a:gd name="connsiteY1" fmla="*/ 337583 h 3961530"/>
                    <a:gd name="connsiteX2" fmla="*/ 366602 w 898358"/>
                    <a:gd name="connsiteY2" fmla="*/ 400011 h 3961530"/>
                    <a:gd name="connsiteX3" fmla="*/ 183601 w 898358"/>
                    <a:gd name="connsiteY3" fmla="*/ 479520 h 3961530"/>
                    <a:gd name="connsiteX4" fmla="*/ 176463 w 898358"/>
                    <a:gd name="connsiteY4" fmla="*/ 801235 h 3961530"/>
                    <a:gd name="connsiteX5" fmla="*/ 48126 w 898358"/>
                    <a:gd name="connsiteY5" fmla="*/ 1089993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537126 w 898358"/>
                    <a:gd name="connsiteY1" fmla="*/ 337583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76463 w 898358"/>
                    <a:gd name="connsiteY4" fmla="*/ 801235 h 3961530"/>
                    <a:gd name="connsiteX5" fmla="*/ 48126 w 898358"/>
                    <a:gd name="connsiteY5" fmla="*/ 1089993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76463 w 898358"/>
                    <a:gd name="connsiteY4" fmla="*/ 801235 h 3961530"/>
                    <a:gd name="connsiteX5" fmla="*/ 48126 w 898358"/>
                    <a:gd name="connsiteY5" fmla="*/ 1089993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76463 w 898358"/>
                    <a:gd name="connsiteY4" fmla="*/ 801235 h 3961530"/>
                    <a:gd name="connsiteX5" fmla="*/ 48126 w 898358"/>
                    <a:gd name="connsiteY5" fmla="*/ 1089993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76463 w 898358"/>
                    <a:gd name="connsiteY4" fmla="*/ 801235 h 3961530"/>
                    <a:gd name="connsiteX5" fmla="*/ 93887 w 898358"/>
                    <a:gd name="connsiteY5" fmla="*/ 1065581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43780 w 898358"/>
                    <a:gd name="connsiteY4" fmla="*/ 807338 h 3961530"/>
                    <a:gd name="connsiteX5" fmla="*/ 93887 w 898358"/>
                    <a:gd name="connsiteY5" fmla="*/ 1065581 h 3961530"/>
                    <a:gd name="connsiteX6" fmla="*/ 64168 w 898358"/>
                    <a:gd name="connsiteY6" fmla="*/ 1426877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43780 w 898358"/>
                    <a:gd name="connsiteY4" fmla="*/ 807338 h 3961530"/>
                    <a:gd name="connsiteX5" fmla="*/ 93887 w 898358"/>
                    <a:gd name="connsiteY5" fmla="*/ 1065581 h 3961530"/>
                    <a:gd name="connsiteX6" fmla="*/ 38018 w 898358"/>
                    <a:gd name="connsiteY6" fmla="*/ 1402466 h 3961530"/>
                    <a:gd name="connsiteX7" fmla="*/ 112294 w 898358"/>
                    <a:gd name="connsiteY7" fmla="*/ 1491046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43780 w 898358"/>
                    <a:gd name="connsiteY4" fmla="*/ 807338 h 3961530"/>
                    <a:gd name="connsiteX5" fmla="*/ 93887 w 898358"/>
                    <a:gd name="connsiteY5" fmla="*/ 1065581 h 3961530"/>
                    <a:gd name="connsiteX6" fmla="*/ 38018 w 898358"/>
                    <a:gd name="connsiteY6" fmla="*/ 1402466 h 3961530"/>
                    <a:gd name="connsiteX7" fmla="*/ 184202 w 898358"/>
                    <a:gd name="connsiteY7" fmla="*/ 1503252 h 3961530"/>
                    <a:gd name="connsiteX8" fmla="*/ 0 w 898358"/>
                    <a:gd name="connsiteY8" fmla="*/ 2565867 h 3961530"/>
                    <a:gd name="connsiteX9" fmla="*/ 144379 w 898358"/>
                    <a:gd name="connsiteY9" fmla="*/ 2726288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43780 w 898358"/>
                    <a:gd name="connsiteY4" fmla="*/ 807338 h 3961530"/>
                    <a:gd name="connsiteX5" fmla="*/ 93887 w 898358"/>
                    <a:gd name="connsiteY5" fmla="*/ 1065581 h 3961530"/>
                    <a:gd name="connsiteX6" fmla="*/ 38018 w 898358"/>
                    <a:gd name="connsiteY6" fmla="*/ 1402466 h 3961530"/>
                    <a:gd name="connsiteX7" fmla="*/ 184202 w 898358"/>
                    <a:gd name="connsiteY7" fmla="*/ 1503252 h 3961530"/>
                    <a:gd name="connsiteX8" fmla="*/ 0 w 898358"/>
                    <a:gd name="connsiteY8" fmla="*/ 2565867 h 3961530"/>
                    <a:gd name="connsiteX9" fmla="*/ 124769 w 898358"/>
                    <a:gd name="connsiteY9" fmla="*/ 2671362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43780 w 898358"/>
                    <a:gd name="connsiteY4" fmla="*/ 807338 h 3961530"/>
                    <a:gd name="connsiteX5" fmla="*/ 93887 w 898358"/>
                    <a:gd name="connsiteY5" fmla="*/ 1065581 h 3961530"/>
                    <a:gd name="connsiteX6" fmla="*/ 38018 w 898358"/>
                    <a:gd name="connsiteY6" fmla="*/ 1402466 h 3961530"/>
                    <a:gd name="connsiteX7" fmla="*/ 184202 w 898358"/>
                    <a:gd name="connsiteY7" fmla="*/ 1503252 h 3961530"/>
                    <a:gd name="connsiteX8" fmla="*/ 0 w 898358"/>
                    <a:gd name="connsiteY8" fmla="*/ 2565867 h 3961530"/>
                    <a:gd name="connsiteX9" fmla="*/ 124769 w 898358"/>
                    <a:gd name="connsiteY9" fmla="*/ 2671362 h 3961530"/>
                    <a:gd name="connsiteX10" fmla="*/ 561473 w 898358"/>
                    <a:gd name="connsiteY10" fmla="*/ 2630035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43780 w 898358"/>
                    <a:gd name="connsiteY4" fmla="*/ 807338 h 3961530"/>
                    <a:gd name="connsiteX5" fmla="*/ 93887 w 898358"/>
                    <a:gd name="connsiteY5" fmla="*/ 1065581 h 3961530"/>
                    <a:gd name="connsiteX6" fmla="*/ 38018 w 898358"/>
                    <a:gd name="connsiteY6" fmla="*/ 1402466 h 3961530"/>
                    <a:gd name="connsiteX7" fmla="*/ 184202 w 898358"/>
                    <a:gd name="connsiteY7" fmla="*/ 1503252 h 3961530"/>
                    <a:gd name="connsiteX8" fmla="*/ 0 w 898358"/>
                    <a:gd name="connsiteY8" fmla="*/ 2565867 h 3961530"/>
                    <a:gd name="connsiteX9" fmla="*/ 124769 w 898358"/>
                    <a:gd name="connsiteY9" fmla="*/ 2671362 h 3961530"/>
                    <a:gd name="connsiteX10" fmla="*/ 398049 w 898358"/>
                    <a:gd name="connsiteY10" fmla="*/ 2703273 h 3961530"/>
                    <a:gd name="connsiteX11" fmla="*/ 850231 w 898358"/>
                    <a:gd name="connsiteY11" fmla="*/ 3079214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3961530"/>
                    <a:gd name="connsiteX1" fmla="*/ 602496 w 898358"/>
                    <a:gd name="connsiteY1" fmla="*/ 307070 h 3961530"/>
                    <a:gd name="connsiteX2" fmla="*/ 366602 w 898358"/>
                    <a:gd name="connsiteY2" fmla="*/ 400011 h 3961530"/>
                    <a:gd name="connsiteX3" fmla="*/ 157454 w 898358"/>
                    <a:gd name="connsiteY3" fmla="*/ 461209 h 3961530"/>
                    <a:gd name="connsiteX4" fmla="*/ 143780 w 898358"/>
                    <a:gd name="connsiteY4" fmla="*/ 807338 h 3961530"/>
                    <a:gd name="connsiteX5" fmla="*/ 93887 w 898358"/>
                    <a:gd name="connsiteY5" fmla="*/ 1065581 h 3961530"/>
                    <a:gd name="connsiteX6" fmla="*/ 38018 w 898358"/>
                    <a:gd name="connsiteY6" fmla="*/ 1402466 h 3961530"/>
                    <a:gd name="connsiteX7" fmla="*/ 184202 w 898358"/>
                    <a:gd name="connsiteY7" fmla="*/ 1503252 h 3961530"/>
                    <a:gd name="connsiteX8" fmla="*/ 0 w 898358"/>
                    <a:gd name="connsiteY8" fmla="*/ 2565867 h 3961530"/>
                    <a:gd name="connsiteX9" fmla="*/ 124769 w 898358"/>
                    <a:gd name="connsiteY9" fmla="*/ 2671362 h 3961530"/>
                    <a:gd name="connsiteX10" fmla="*/ 398049 w 898358"/>
                    <a:gd name="connsiteY10" fmla="*/ 2703273 h 3961530"/>
                    <a:gd name="connsiteX11" fmla="*/ 601827 w 898358"/>
                    <a:gd name="connsiteY11" fmla="*/ 3158553 h 3961530"/>
                    <a:gd name="connsiteX12" fmla="*/ 898358 w 898358"/>
                    <a:gd name="connsiteY12" fmla="*/ 3961530 h 3961530"/>
                    <a:gd name="connsiteX13" fmla="*/ 898358 w 898358"/>
                    <a:gd name="connsiteY13" fmla="*/ 3961530 h 3961530"/>
                    <a:gd name="connsiteX0" fmla="*/ 844294 w 898358"/>
                    <a:gd name="connsiteY0" fmla="*/ 0 h 4114106"/>
                    <a:gd name="connsiteX1" fmla="*/ 602496 w 898358"/>
                    <a:gd name="connsiteY1" fmla="*/ 307070 h 4114106"/>
                    <a:gd name="connsiteX2" fmla="*/ 366602 w 898358"/>
                    <a:gd name="connsiteY2" fmla="*/ 400011 h 4114106"/>
                    <a:gd name="connsiteX3" fmla="*/ 157454 w 898358"/>
                    <a:gd name="connsiteY3" fmla="*/ 461209 h 4114106"/>
                    <a:gd name="connsiteX4" fmla="*/ 143780 w 898358"/>
                    <a:gd name="connsiteY4" fmla="*/ 807338 h 4114106"/>
                    <a:gd name="connsiteX5" fmla="*/ 93887 w 898358"/>
                    <a:gd name="connsiteY5" fmla="*/ 1065581 h 4114106"/>
                    <a:gd name="connsiteX6" fmla="*/ 38018 w 898358"/>
                    <a:gd name="connsiteY6" fmla="*/ 1402466 h 4114106"/>
                    <a:gd name="connsiteX7" fmla="*/ 184202 w 898358"/>
                    <a:gd name="connsiteY7" fmla="*/ 1503252 h 4114106"/>
                    <a:gd name="connsiteX8" fmla="*/ 0 w 898358"/>
                    <a:gd name="connsiteY8" fmla="*/ 2565867 h 4114106"/>
                    <a:gd name="connsiteX9" fmla="*/ 124769 w 898358"/>
                    <a:gd name="connsiteY9" fmla="*/ 2671362 h 4114106"/>
                    <a:gd name="connsiteX10" fmla="*/ 398049 w 898358"/>
                    <a:gd name="connsiteY10" fmla="*/ 2703273 h 4114106"/>
                    <a:gd name="connsiteX11" fmla="*/ 601827 w 898358"/>
                    <a:gd name="connsiteY11" fmla="*/ 3158553 h 4114106"/>
                    <a:gd name="connsiteX12" fmla="*/ 898358 w 898358"/>
                    <a:gd name="connsiteY12" fmla="*/ 3961530 h 4114106"/>
                    <a:gd name="connsiteX13" fmla="*/ 643419 w 898358"/>
                    <a:gd name="connsiteY13" fmla="*/ 4114106 h 4114106"/>
                    <a:gd name="connsiteX0" fmla="*/ 844294 w 844294"/>
                    <a:gd name="connsiteY0" fmla="*/ 0 h 4114106"/>
                    <a:gd name="connsiteX1" fmla="*/ 602496 w 844294"/>
                    <a:gd name="connsiteY1" fmla="*/ 307070 h 4114106"/>
                    <a:gd name="connsiteX2" fmla="*/ 366602 w 844294"/>
                    <a:gd name="connsiteY2" fmla="*/ 400011 h 4114106"/>
                    <a:gd name="connsiteX3" fmla="*/ 157454 w 844294"/>
                    <a:gd name="connsiteY3" fmla="*/ 461209 h 4114106"/>
                    <a:gd name="connsiteX4" fmla="*/ 143780 w 844294"/>
                    <a:gd name="connsiteY4" fmla="*/ 807338 h 4114106"/>
                    <a:gd name="connsiteX5" fmla="*/ 93887 w 844294"/>
                    <a:gd name="connsiteY5" fmla="*/ 1065581 h 4114106"/>
                    <a:gd name="connsiteX6" fmla="*/ 38018 w 844294"/>
                    <a:gd name="connsiteY6" fmla="*/ 1402466 h 4114106"/>
                    <a:gd name="connsiteX7" fmla="*/ 184202 w 844294"/>
                    <a:gd name="connsiteY7" fmla="*/ 1503252 h 4114106"/>
                    <a:gd name="connsiteX8" fmla="*/ 0 w 844294"/>
                    <a:gd name="connsiteY8" fmla="*/ 2565867 h 4114106"/>
                    <a:gd name="connsiteX9" fmla="*/ 124769 w 844294"/>
                    <a:gd name="connsiteY9" fmla="*/ 2671362 h 4114106"/>
                    <a:gd name="connsiteX10" fmla="*/ 398049 w 844294"/>
                    <a:gd name="connsiteY10" fmla="*/ 2703273 h 4114106"/>
                    <a:gd name="connsiteX11" fmla="*/ 601827 w 844294"/>
                    <a:gd name="connsiteY11" fmla="*/ 3158553 h 4114106"/>
                    <a:gd name="connsiteX12" fmla="*/ 656491 w 844294"/>
                    <a:gd name="connsiteY12" fmla="*/ 3931015 h 4114106"/>
                    <a:gd name="connsiteX13" fmla="*/ 643419 w 844294"/>
                    <a:gd name="connsiteY13" fmla="*/ 4114106 h 4114106"/>
                    <a:gd name="connsiteX0" fmla="*/ 844294 w 844294"/>
                    <a:gd name="connsiteY0" fmla="*/ 0 h 4217856"/>
                    <a:gd name="connsiteX1" fmla="*/ 602496 w 844294"/>
                    <a:gd name="connsiteY1" fmla="*/ 307070 h 4217856"/>
                    <a:gd name="connsiteX2" fmla="*/ 366602 w 844294"/>
                    <a:gd name="connsiteY2" fmla="*/ 400011 h 4217856"/>
                    <a:gd name="connsiteX3" fmla="*/ 157454 w 844294"/>
                    <a:gd name="connsiteY3" fmla="*/ 461209 h 4217856"/>
                    <a:gd name="connsiteX4" fmla="*/ 143780 w 844294"/>
                    <a:gd name="connsiteY4" fmla="*/ 807338 h 4217856"/>
                    <a:gd name="connsiteX5" fmla="*/ 93887 w 844294"/>
                    <a:gd name="connsiteY5" fmla="*/ 1065581 h 4217856"/>
                    <a:gd name="connsiteX6" fmla="*/ 38018 w 844294"/>
                    <a:gd name="connsiteY6" fmla="*/ 1402466 h 4217856"/>
                    <a:gd name="connsiteX7" fmla="*/ 184202 w 844294"/>
                    <a:gd name="connsiteY7" fmla="*/ 1503252 h 4217856"/>
                    <a:gd name="connsiteX8" fmla="*/ 0 w 844294"/>
                    <a:gd name="connsiteY8" fmla="*/ 2565867 h 4217856"/>
                    <a:gd name="connsiteX9" fmla="*/ 124769 w 844294"/>
                    <a:gd name="connsiteY9" fmla="*/ 2671362 h 4217856"/>
                    <a:gd name="connsiteX10" fmla="*/ 398049 w 844294"/>
                    <a:gd name="connsiteY10" fmla="*/ 2703273 h 4217856"/>
                    <a:gd name="connsiteX11" fmla="*/ 601827 w 844294"/>
                    <a:gd name="connsiteY11" fmla="*/ 3158553 h 4217856"/>
                    <a:gd name="connsiteX12" fmla="*/ 656491 w 844294"/>
                    <a:gd name="connsiteY12" fmla="*/ 3931015 h 4217856"/>
                    <a:gd name="connsiteX13" fmla="*/ 440774 w 844294"/>
                    <a:gd name="connsiteY13" fmla="*/ 4217856 h 4217856"/>
                    <a:gd name="connsiteX0" fmla="*/ 844294 w 844294"/>
                    <a:gd name="connsiteY0" fmla="*/ 0 h 4217856"/>
                    <a:gd name="connsiteX1" fmla="*/ 602496 w 844294"/>
                    <a:gd name="connsiteY1" fmla="*/ 307070 h 4217856"/>
                    <a:gd name="connsiteX2" fmla="*/ 366602 w 844294"/>
                    <a:gd name="connsiteY2" fmla="*/ 400011 h 4217856"/>
                    <a:gd name="connsiteX3" fmla="*/ 157454 w 844294"/>
                    <a:gd name="connsiteY3" fmla="*/ 461209 h 4217856"/>
                    <a:gd name="connsiteX4" fmla="*/ 143780 w 844294"/>
                    <a:gd name="connsiteY4" fmla="*/ 807338 h 4217856"/>
                    <a:gd name="connsiteX5" fmla="*/ 93887 w 844294"/>
                    <a:gd name="connsiteY5" fmla="*/ 1065581 h 4217856"/>
                    <a:gd name="connsiteX6" fmla="*/ 38018 w 844294"/>
                    <a:gd name="connsiteY6" fmla="*/ 1402466 h 4217856"/>
                    <a:gd name="connsiteX7" fmla="*/ 184202 w 844294"/>
                    <a:gd name="connsiteY7" fmla="*/ 1503252 h 4217856"/>
                    <a:gd name="connsiteX8" fmla="*/ 0 w 844294"/>
                    <a:gd name="connsiteY8" fmla="*/ 2565867 h 4217856"/>
                    <a:gd name="connsiteX9" fmla="*/ 124769 w 844294"/>
                    <a:gd name="connsiteY9" fmla="*/ 2671362 h 4217856"/>
                    <a:gd name="connsiteX10" fmla="*/ 398049 w 844294"/>
                    <a:gd name="connsiteY10" fmla="*/ 2703273 h 4217856"/>
                    <a:gd name="connsiteX11" fmla="*/ 601827 w 844294"/>
                    <a:gd name="connsiteY11" fmla="*/ 3158553 h 4217856"/>
                    <a:gd name="connsiteX12" fmla="*/ 656491 w 844294"/>
                    <a:gd name="connsiteY12" fmla="*/ 4217856 h 4217856"/>
                    <a:gd name="connsiteX13" fmla="*/ 440774 w 844294"/>
                    <a:gd name="connsiteY13" fmla="*/ 4217856 h 4217856"/>
                    <a:gd name="connsiteX0" fmla="*/ 844294 w 844294"/>
                    <a:gd name="connsiteY0" fmla="*/ 0 h 4217856"/>
                    <a:gd name="connsiteX1" fmla="*/ 602496 w 844294"/>
                    <a:gd name="connsiteY1" fmla="*/ 307070 h 4217856"/>
                    <a:gd name="connsiteX2" fmla="*/ 366602 w 844294"/>
                    <a:gd name="connsiteY2" fmla="*/ 400011 h 4217856"/>
                    <a:gd name="connsiteX3" fmla="*/ 157454 w 844294"/>
                    <a:gd name="connsiteY3" fmla="*/ 461209 h 4217856"/>
                    <a:gd name="connsiteX4" fmla="*/ 143780 w 844294"/>
                    <a:gd name="connsiteY4" fmla="*/ 807338 h 4217856"/>
                    <a:gd name="connsiteX5" fmla="*/ 93887 w 844294"/>
                    <a:gd name="connsiteY5" fmla="*/ 1065581 h 4217856"/>
                    <a:gd name="connsiteX6" fmla="*/ 38018 w 844294"/>
                    <a:gd name="connsiteY6" fmla="*/ 1402466 h 4217856"/>
                    <a:gd name="connsiteX7" fmla="*/ 184202 w 844294"/>
                    <a:gd name="connsiteY7" fmla="*/ 1503252 h 4217856"/>
                    <a:gd name="connsiteX8" fmla="*/ 0 w 844294"/>
                    <a:gd name="connsiteY8" fmla="*/ 2565867 h 4217856"/>
                    <a:gd name="connsiteX9" fmla="*/ 124769 w 844294"/>
                    <a:gd name="connsiteY9" fmla="*/ 2671362 h 4217856"/>
                    <a:gd name="connsiteX10" fmla="*/ 398049 w 844294"/>
                    <a:gd name="connsiteY10" fmla="*/ 2703273 h 4217856"/>
                    <a:gd name="connsiteX11" fmla="*/ 601827 w 844294"/>
                    <a:gd name="connsiteY11" fmla="*/ 3158553 h 4217856"/>
                    <a:gd name="connsiteX12" fmla="*/ 643419 w 844294"/>
                    <a:gd name="connsiteY12" fmla="*/ 4205651 h 4217856"/>
                    <a:gd name="connsiteX13" fmla="*/ 440774 w 844294"/>
                    <a:gd name="connsiteY13" fmla="*/ 4217856 h 4217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844294" h="4217856">
                      <a:moveTo>
                        <a:pt x="844294" y="0"/>
                      </a:moveTo>
                      <a:lnTo>
                        <a:pt x="602496" y="307070"/>
                      </a:lnTo>
                      <a:lnTo>
                        <a:pt x="366602" y="400011"/>
                      </a:lnTo>
                      <a:lnTo>
                        <a:pt x="157454" y="461209"/>
                      </a:lnTo>
                      <a:lnTo>
                        <a:pt x="143780" y="807338"/>
                      </a:lnTo>
                      <a:lnTo>
                        <a:pt x="93887" y="1065581"/>
                      </a:lnTo>
                      <a:lnTo>
                        <a:pt x="38018" y="1402466"/>
                      </a:lnTo>
                      <a:lnTo>
                        <a:pt x="184202" y="1503252"/>
                      </a:lnTo>
                      <a:lnTo>
                        <a:pt x="0" y="2565867"/>
                      </a:lnTo>
                      <a:lnTo>
                        <a:pt x="124769" y="2671362"/>
                      </a:lnTo>
                      <a:cubicBezTo>
                        <a:pt x="283410" y="2688100"/>
                        <a:pt x="252481" y="2717049"/>
                        <a:pt x="398049" y="2703273"/>
                      </a:cubicBezTo>
                      <a:lnTo>
                        <a:pt x="601827" y="3158553"/>
                      </a:lnTo>
                      <a:lnTo>
                        <a:pt x="643419" y="4205651"/>
                      </a:lnTo>
                      <a:lnTo>
                        <a:pt x="440774" y="4217856"/>
                      </a:lnTo>
                    </a:path>
                  </a:pathLst>
                </a:custGeom>
                <a:noFill/>
                <a:ln w="50800">
                  <a:solidFill>
                    <a:srgbClr val="C0000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 dirty="0"/>
                </a:p>
              </p:txBody>
            </p:sp>
            <p:sp>
              <p:nvSpPr>
                <p:cNvPr id="73" name="자유형 72"/>
                <p:cNvSpPr/>
                <p:nvPr/>
              </p:nvSpPr>
              <p:spPr>
                <a:xfrm>
                  <a:off x="4406272" y="517714"/>
                  <a:ext cx="740451" cy="3890433"/>
                </a:xfrm>
                <a:custGeom>
                  <a:avLst/>
                  <a:gdLst>
                    <a:gd name="connsiteX0" fmla="*/ 673768 w 673768"/>
                    <a:gd name="connsiteY0" fmla="*/ 4058652 h 4058652"/>
                    <a:gd name="connsiteX1" fmla="*/ 609600 w 673768"/>
                    <a:gd name="connsiteY1" fmla="*/ 3304674 h 4058652"/>
                    <a:gd name="connsiteX2" fmla="*/ 465221 w 673768"/>
                    <a:gd name="connsiteY2" fmla="*/ 1668379 h 4058652"/>
                    <a:gd name="connsiteX3" fmla="*/ 288758 w 673768"/>
                    <a:gd name="connsiteY3" fmla="*/ 1106905 h 4058652"/>
                    <a:gd name="connsiteX4" fmla="*/ 32084 w 673768"/>
                    <a:gd name="connsiteY4" fmla="*/ 1122947 h 4058652"/>
                    <a:gd name="connsiteX5" fmla="*/ 0 w 673768"/>
                    <a:gd name="connsiteY5" fmla="*/ 0 h 4058652"/>
                    <a:gd name="connsiteX0" fmla="*/ 673768 w 673768"/>
                    <a:gd name="connsiteY0" fmla="*/ 4058652 h 4058652"/>
                    <a:gd name="connsiteX1" fmla="*/ 609600 w 673768"/>
                    <a:gd name="connsiteY1" fmla="*/ 3304674 h 4058652"/>
                    <a:gd name="connsiteX2" fmla="*/ 465221 w 673768"/>
                    <a:gd name="connsiteY2" fmla="*/ 1668379 h 4058652"/>
                    <a:gd name="connsiteX3" fmla="*/ 288758 w 673768"/>
                    <a:gd name="connsiteY3" fmla="*/ 1106905 h 4058652"/>
                    <a:gd name="connsiteX4" fmla="*/ 32084 w 673768"/>
                    <a:gd name="connsiteY4" fmla="*/ 1122947 h 4058652"/>
                    <a:gd name="connsiteX5" fmla="*/ 0 w 673768"/>
                    <a:gd name="connsiteY5" fmla="*/ 0 h 4058652"/>
                    <a:gd name="connsiteX0" fmla="*/ 806151 w 806151"/>
                    <a:gd name="connsiteY0" fmla="*/ 3926269 h 3926269"/>
                    <a:gd name="connsiteX1" fmla="*/ 741983 w 806151"/>
                    <a:gd name="connsiteY1" fmla="*/ 3172291 h 3926269"/>
                    <a:gd name="connsiteX2" fmla="*/ 597604 w 806151"/>
                    <a:gd name="connsiteY2" fmla="*/ 1535996 h 3926269"/>
                    <a:gd name="connsiteX3" fmla="*/ 421141 w 806151"/>
                    <a:gd name="connsiteY3" fmla="*/ 974522 h 3926269"/>
                    <a:gd name="connsiteX4" fmla="*/ 164467 w 806151"/>
                    <a:gd name="connsiteY4" fmla="*/ 990564 h 3926269"/>
                    <a:gd name="connsiteX5" fmla="*/ 0 w 806151"/>
                    <a:gd name="connsiteY5" fmla="*/ 0 h 3926269"/>
                    <a:gd name="connsiteX0" fmla="*/ 806151 w 806151"/>
                    <a:gd name="connsiteY0" fmla="*/ 3926269 h 3926269"/>
                    <a:gd name="connsiteX1" fmla="*/ 741983 w 806151"/>
                    <a:gd name="connsiteY1" fmla="*/ 3172291 h 3926269"/>
                    <a:gd name="connsiteX2" fmla="*/ 597604 w 806151"/>
                    <a:gd name="connsiteY2" fmla="*/ 1535996 h 3926269"/>
                    <a:gd name="connsiteX3" fmla="*/ 421141 w 806151"/>
                    <a:gd name="connsiteY3" fmla="*/ 974522 h 3926269"/>
                    <a:gd name="connsiteX4" fmla="*/ 137989 w 806151"/>
                    <a:gd name="connsiteY4" fmla="*/ 1096469 h 3926269"/>
                    <a:gd name="connsiteX5" fmla="*/ 0 w 806151"/>
                    <a:gd name="connsiteY5" fmla="*/ 0 h 3926269"/>
                    <a:gd name="connsiteX0" fmla="*/ 806151 w 806151"/>
                    <a:gd name="connsiteY0" fmla="*/ 3926269 h 3926269"/>
                    <a:gd name="connsiteX1" fmla="*/ 741983 w 806151"/>
                    <a:gd name="connsiteY1" fmla="*/ 3172291 h 3926269"/>
                    <a:gd name="connsiteX2" fmla="*/ 597604 w 806151"/>
                    <a:gd name="connsiteY2" fmla="*/ 1535996 h 3926269"/>
                    <a:gd name="connsiteX3" fmla="*/ 341713 w 806151"/>
                    <a:gd name="connsiteY3" fmla="*/ 974522 h 3926269"/>
                    <a:gd name="connsiteX4" fmla="*/ 137989 w 806151"/>
                    <a:gd name="connsiteY4" fmla="*/ 1096469 h 3926269"/>
                    <a:gd name="connsiteX5" fmla="*/ 0 w 806151"/>
                    <a:gd name="connsiteY5" fmla="*/ 0 h 3926269"/>
                    <a:gd name="connsiteX0" fmla="*/ 740450 w 740450"/>
                    <a:gd name="connsiteY0" fmla="*/ 3968078 h 3968078"/>
                    <a:gd name="connsiteX1" fmla="*/ 676282 w 740450"/>
                    <a:gd name="connsiteY1" fmla="*/ 3214100 h 3968078"/>
                    <a:gd name="connsiteX2" fmla="*/ 531903 w 740450"/>
                    <a:gd name="connsiteY2" fmla="*/ 1577805 h 3968078"/>
                    <a:gd name="connsiteX3" fmla="*/ 276012 w 740450"/>
                    <a:gd name="connsiteY3" fmla="*/ 1016331 h 3968078"/>
                    <a:gd name="connsiteX4" fmla="*/ 72288 w 740450"/>
                    <a:gd name="connsiteY4" fmla="*/ 1138278 h 3968078"/>
                    <a:gd name="connsiteX5" fmla="*/ 0 w 740450"/>
                    <a:gd name="connsiteY5" fmla="*/ 0 h 3968078"/>
                    <a:gd name="connsiteX0" fmla="*/ 740450 w 740450"/>
                    <a:gd name="connsiteY0" fmla="*/ 3968078 h 3968078"/>
                    <a:gd name="connsiteX1" fmla="*/ 676282 w 740450"/>
                    <a:gd name="connsiteY1" fmla="*/ 3214100 h 3968078"/>
                    <a:gd name="connsiteX2" fmla="*/ 531903 w 740450"/>
                    <a:gd name="connsiteY2" fmla="*/ 1577805 h 3968078"/>
                    <a:gd name="connsiteX3" fmla="*/ 276012 w 740450"/>
                    <a:gd name="connsiteY3" fmla="*/ 1016331 h 3968078"/>
                    <a:gd name="connsiteX4" fmla="*/ 72288 w 740450"/>
                    <a:gd name="connsiteY4" fmla="*/ 1120358 h 3968078"/>
                    <a:gd name="connsiteX5" fmla="*/ 0 w 740450"/>
                    <a:gd name="connsiteY5" fmla="*/ 0 h 3968078"/>
                    <a:gd name="connsiteX0" fmla="*/ 740450 w 740450"/>
                    <a:gd name="connsiteY0" fmla="*/ 3968078 h 3968078"/>
                    <a:gd name="connsiteX1" fmla="*/ 676282 w 740450"/>
                    <a:gd name="connsiteY1" fmla="*/ 3214100 h 3968078"/>
                    <a:gd name="connsiteX2" fmla="*/ 531903 w 740450"/>
                    <a:gd name="connsiteY2" fmla="*/ 1577805 h 3968078"/>
                    <a:gd name="connsiteX3" fmla="*/ 276012 w 740450"/>
                    <a:gd name="connsiteY3" fmla="*/ 1016331 h 3968078"/>
                    <a:gd name="connsiteX4" fmla="*/ 72288 w 740450"/>
                    <a:gd name="connsiteY4" fmla="*/ 1144249 h 3968078"/>
                    <a:gd name="connsiteX5" fmla="*/ 0 w 740450"/>
                    <a:gd name="connsiteY5" fmla="*/ 0 h 3968078"/>
                    <a:gd name="connsiteX0" fmla="*/ 740450 w 740450"/>
                    <a:gd name="connsiteY0" fmla="*/ 3968078 h 3968078"/>
                    <a:gd name="connsiteX1" fmla="*/ 676282 w 740450"/>
                    <a:gd name="connsiteY1" fmla="*/ 3214100 h 3968078"/>
                    <a:gd name="connsiteX2" fmla="*/ 531903 w 740450"/>
                    <a:gd name="connsiteY2" fmla="*/ 1577805 h 3968078"/>
                    <a:gd name="connsiteX3" fmla="*/ 287956 w 740450"/>
                    <a:gd name="connsiteY3" fmla="*/ 1129814 h 3968078"/>
                    <a:gd name="connsiteX4" fmla="*/ 72288 w 740450"/>
                    <a:gd name="connsiteY4" fmla="*/ 1144249 h 3968078"/>
                    <a:gd name="connsiteX5" fmla="*/ 0 w 740450"/>
                    <a:gd name="connsiteY5" fmla="*/ 0 h 3968078"/>
                    <a:gd name="connsiteX0" fmla="*/ 740450 w 740450"/>
                    <a:gd name="connsiteY0" fmla="*/ 3968078 h 3968078"/>
                    <a:gd name="connsiteX1" fmla="*/ 676282 w 740450"/>
                    <a:gd name="connsiteY1" fmla="*/ 3214100 h 3968078"/>
                    <a:gd name="connsiteX2" fmla="*/ 472175 w 740450"/>
                    <a:gd name="connsiteY2" fmla="*/ 1553915 h 3968078"/>
                    <a:gd name="connsiteX3" fmla="*/ 287956 w 740450"/>
                    <a:gd name="connsiteY3" fmla="*/ 1129814 h 3968078"/>
                    <a:gd name="connsiteX4" fmla="*/ 72288 w 740450"/>
                    <a:gd name="connsiteY4" fmla="*/ 1144249 h 3968078"/>
                    <a:gd name="connsiteX5" fmla="*/ 0 w 740450"/>
                    <a:gd name="connsiteY5" fmla="*/ 0 h 3968078"/>
                    <a:gd name="connsiteX0" fmla="*/ 740450 w 740450"/>
                    <a:gd name="connsiteY0" fmla="*/ 3890432 h 3890432"/>
                    <a:gd name="connsiteX1" fmla="*/ 676282 w 740450"/>
                    <a:gd name="connsiteY1" fmla="*/ 3214100 h 3890432"/>
                    <a:gd name="connsiteX2" fmla="*/ 472175 w 740450"/>
                    <a:gd name="connsiteY2" fmla="*/ 1553915 h 3890432"/>
                    <a:gd name="connsiteX3" fmla="*/ 287956 w 740450"/>
                    <a:gd name="connsiteY3" fmla="*/ 1129814 h 3890432"/>
                    <a:gd name="connsiteX4" fmla="*/ 72288 w 740450"/>
                    <a:gd name="connsiteY4" fmla="*/ 1144249 h 3890432"/>
                    <a:gd name="connsiteX5" fmla="*/ 0 w 740450"/>
                    <a:gd name="connsiteY5" fmla="*/ 0 h 3890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740450" h="3890432">
                      <a:moveTo>
                        <a:pt x="740450" y="3890432"/>
                      </a:moveTo>
                      <a:lnTo>
                        <a:pt x="676282" y="3214100"/>
                      </a:lnTo>
                      <a:lnTo>
                        <a:pt x="472175" y="1553915"/>
                      </a:lnTo>
                      <a:lnTo>
                        <a:pt x="287956" y="1129814"/>
                      </a:lnTo>
                      <a:lnTo>
                        <a:pt x="72288" y="1144249"/>
                      </a:lnTo>
                      <a:cubicBezTo>
                        <a:pt x="61593" y="769933"/>
                        <a:pt x="10695" y="374316"/>
                        <a:pt x="0" y="0"/>
                      </a:cubicBezTo>
                    </a:path>
                  </a:pathLst>
                </a:custGeom>
                <a:noFill/>
                <a:ln w="50800">
                  <a:solidFill>
                    <a:srgbClr val="C0000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 dirty="0"/>
                </a:p>
              </p:txBody>
            </p:sp>
          </p:grpSp>
          <p:cxnSp>
            <p:nvCxnSpPr>
              <p:cNvPr id="74" name="직선 연결선 73"/>
              <p:cNvCxnSpPr/>
              <p:nvPr/>
            </p:nvCxnSpPr>
            <p:spPr>
              <a:xfrm>
                <a:off x="7584485" y="10151894"/>
                <a:ext cx="343755" cy="0"/>
              </a:xfrm>
              <a:prstGeom prst="line">
                <a:avLst/>
              </a:prstGeom>
              <a:ln w="50800">
                <a:solidFill>
                  <a:srgbClr val="C0000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5" name="TextBox 74"/>
              <p:cNvSpPr txBox="1"/>
              <p:nvPr/>
            </p:nvSpPr>
            <p:spPr>
              <a:xfrm>
                <a:off x="7952114" y="10025664"/>
                <a:ext cx="657727" cy="287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옹벽</a:t>
                </a:r>
              </a:p>
            </p:txBody>
          </p:sp>
        </p:grpSp>
        <p:cxnSp>
          <p:nvCxnSpPr>
            <p:cNvPr id="78" name="직선 연결선 77"/>
            <p:cNvCxnSpPr/>
            <p:nvPr/>
          </p:nvCxnSpPr>
          <p:spPr>
            <a:xfrm>
              <a:off x="9210570" y="6799890"/>
              <a:ext cx="542127" cy="1373096"/>
            </a:xfrm>
            <a:prstGeom prst="line">
              <a:avLst/>
            </a:prstGeom>
            <a:ln w="539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1" name="그룹 90"/>
            <p:cNvGrpSpPr/>
            <p:nvPr/>
          </p:nvGrpSpPr>
          <p:grpSpPr>
            <a:xfrm>
              <a:off x="8236613" y="6982441"/>
              <a:ext cx="3250359" cy="182358"/>
              <a:chOff x="8236613" y="6982441"/>
              <a:chExt cx="3250359" cy="182358"/>
            </a:xfrm>
          </p:grpSpPr>
          <p:cxnSp>
            <p:nvCxnSpPr>
              <p:cNvPr id="84" name="직선 연결선 83"/>
              <p:cNvCxnSpPr/>
              <p:nvPr/>
            </p:nvCxnSpPr>
            <p:spPr>
              <a:xfrm>
                <a:off x="8236613" y="7151218"/>
                <a:ext cx="3250359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직선 연결선 87"/>
              <p:cNvCxnSpPr/>
              <p:nvPr/>
            </p:nvCxnSpPr>
            <p:spPr>
              <a:xfrm flipV="1">
                <a:off x="8250261" y="6993815"/>
                <a:ext cx="0" cy="17098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직선 연결선 89"/>
              <p:cNvCxnSpPr/>
              <p:nvPr/>
            </p:nvCxnSpPr>
            <p:spPr>
              <a:xfrm flipV="1">
                <a:off x="11473411" y="6982441"/>
                <a:ext cx="0" cy="17098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2" name="그룹 91"/>
            <p:cNvGrpSpPr/>
            <p:nvPr/>
          </p:nvGrpSpPr>
          <p:grpSpPr>
            <a:xfrm rot="16200000">
              <a:off x="7564092" y="6073943"/>
              <a:ext cx="4811038" cy="162237"/>
              <a:chOff x="8236613" y="7046244"/>
              <a:chExt cx="3250359" cy="109608"/>
            </a:xfrm>
          </p:grpSpPr>
          <p:cxnSp>
            <p:nvCxnSpPr>
              <p:cNvPr id="93" name="직선 연결선 92"/>
              <p:cNvCxnSpPr/>
              <p:nvPr/>
            </p:nvCxnSpPr>
            <p:spPr>
              <a:xfrm>
                <a:off x="8236613" y="7155852"/>
                <a:ext cx="3250359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직선 연결선 93"/>
              <p:cNvCxnSpPr/>
              <p:nvPr/>
            </p:nvCxnSpPr>
            <p:spPr>
              <a:xfrm rot="5400000" flipH="1">
                <a:off x="8197894" y="7098624"/>
                <a:ext cx="104735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직선 연결선 94"/>
              <p:cNvCxnSpPr/>
              <p:nvPr/>
            </p:nvCxnSpPr>
            <p:spPr>
              <a:xfrm rot="5400000" flipH="1">
                <a:off x="11422113" y="7097542"/>
                <a:ext cx="102595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8" name="그림 9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1172" y="6895241"/>
            <a:ext cx="2056203" cy="1542152"/>
          </a:xfrm>
          <a:prstGeom prst="rect">
            <a:avLst/>
          </a:prstGeom>
        </p:spPr>
      </p:pic>
      <p:pic>
        <p:nvPicPr>
          <p:cNvPr id="99" name="그림 9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1811" y="8566252"/>
            <a:ext cx="2056203" cy="1542152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12329335" y="6414029"/>
            <a:ext cx="2790016" cy="451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운동장에서 동측 옹벽을 바라본 모습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 서측에 위치한 담장과 펜스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2399059" y="6904056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1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12401331" y="8557710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2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9655859" y="6489034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1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9519583" y="7186107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2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9782098" y="6344273"/>
            <a:ext cx="346570" cy="483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&lt;</a:t>
            </a:r>
            <a:endParaRPr lang="ko-KR" altLang="en-US" dirty="0"/>
          </a:p>
        </p:txBody>
      </p:sp>
      <p:sp>
        <p:nvSpPr>
          <p:cNvPr id="107" name="TextBox 106"/>
          <p:cNvSpPr txBox="1"/>
          <p:nvPr/>
        </p:nvSpPr>
        <p:spPr>
          <a:xfrm rot="15396872">
            <a:off x="9311247" y="6830695"/>
            <a:ext cx="346570" cy="483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&lt;</a:t>
            </a:r>
            <a:endParaRPr lang="ko-KR" alt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9522910" y="6739857"/>
            <a:ext cx="21451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latin typeface="서울남산체 M" panose="02020503020101020101" pitchFamily="18" charset="-127"/>
                <a:ea typeface="서울남산체 M" panose="02020503020101020101" pitchFamily="18" charset="-127"/>
              </a:rPr>
              <a:t>운동장레벨</a:t>
            </a:r>
            <a:endParaRPr lang="en-US" altLang="ko-KR" sz="1000" b="1" dirty="0"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E45549-3896-4FBC-AFDA-6CB673038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6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7075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990" y="3179425"/>
            <a:ext cx="5415493" cy="6901200"/>
          </a:xfrm>
          <a:prstGeom prst="rect">
            <a:avLst/>
          </a:prstGeom>
        </p:spPr>
      </p:pic>
      <p:sp>
        <p:nvSpPr>
          <p:cNvPr id="86" name="TextBox 85"/>
          <p:cNvSpPr txBox="1"/>
          <p:nvPr/>
        </p:nvSpPr>
        <p:spPr>
          <a:xfrm>
            <a:off x="8012514" y="5845313"/>
            <a:ext cx="24257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전망양호</a:t>
            </a:r>
            <a:endParaRPr lang="en-US" altLang="ko-KR" sz="1000" b="1" dirty="0">
              <a:solidFill>
                <a:srgbClr val="0245B2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0981949" y="5838872"/>
            <a:ext cx="24257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전망불리</a:t>
            </a:r>
            <a:endParaRPr lang="en-US" altLang="ko-KR" sz="1000" b="1" dirty="0">
              <a:solidFill>
                <a:srgbClr val="0245B2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9249657" y="4690411"/>
            <a:ext cx="21451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latin typeface="서울남산체 M" panose="02020503020101020101" pitchFamily="18" charset="-127"/>
                <a:ea typeface="서울남산체 M" panose="02020503020101020101" pitchFamily="18" charset="-127"/>
              </a:rPr>
              <a:t>교사동레벨</a:t>
            </a:r>
            <a:endParaRPr lang="en-US" altLang="ko-KR" sz="1000" b="1" dirty="0"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9425536" y="4835600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+0</a:t>
            </a:r>
            <a:endParaRPr lang="ko-KR" altLang="en-US" sz="1000" b="1" dirty="0">
              <a:solidFill>
                <a:srgbClr val="0245B2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316691" y="6641893"/>
            <a:ext cx="21451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latin typeface="서울남산체 M" panose="02020503020101020101" pitchFamily="18" charset="-127"/>
                <a:ea typeface="서울남산체 M" panose="02020503020101020101" pitchFamily="18" charset="-127"/>
              </a:rPr>
              <a:t>운동장레벨</a:t>
            </a:r>
            <a:endParaRPr lang="en-US" altLang="ko-KR" sz="1000" b="1" dirty="0"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9519866" y="6800730"/>
            <a:ext cx="30970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-5</a:t>
            </a:r>
            <a:endParaRPr lang="ko-KR" altLang="en-US" sz="1000" b="1" dirty="0">
              <a:solidFill>
                <a:srgbClr val="0245B2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7763746" y="3187790"/>
            <a:ext cx="288075" cy="2762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0245B2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N</a:t>
            </a:r>
            <a:endParaRPr lang="ko-KR" altLang="en-US" sz="1200" b="1" dirty="0">
              <a:solidFill>
                <a:srgbClr val="0245B2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12" name="타원 111"/>
          <p:cNvSpPr/>
          <p:nvPr/>
        </p:nvSpPr>
        <p:spPr>
          <a:xfrm>
            <a:off x="7759232" y="3408447"/>
            <a:ext cx="306945" cy="306945"/>
          </a:xfrm>
          <a:prstGeom prst="ellipse">
            <a:avLst/>
          </a:prstGeom>
          <a:solidFill>
            <a:schemeClr val="bg1"/>
          </a:solidFill>
          <a:ln w="19050">
            <a:solidFill>
              <a:srgbClr val="0245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13" name="직선 연결선 112"/>
          <p:cNvCxnSpPr>
            <a:stCxn id="112" idx="0"/>
          </p:cNvCxnSpPr>
          <p:nvPr/>
        </p:nvCxnSpPr>
        <p:spPr>
          <a:xfrm>
            <a:off x="7912705" y="3408447"/>
            <a:ext cx="0" cy="153473"/>
          </a:xfrm>
          <a:prstGeom prst="line">
            <a:avLst/>
          </a:prstGeom>
          <a:ln w="22225">
            <a:solidFill>
              <a:srgbClr val="024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7" t="22466" r="22707" b="26147"/>
          <a:stretch/>
        </p:blipFill>
        <p:spPr>
          <a:xfrm>
            <a:off x="12399058" y="6915248"/>
            <a:ext cx="2074179" cy="146447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8363" y="606491"/>
            <a:ext cx="356185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2-2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시설현황 분석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8458" y="1830533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대지분석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일조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617601" y="1818514"/>
            <a:ext cx="4786416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대지분석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</a:t>
            </a: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조망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1978" y="2238762"/>
            <a:ext cx="68797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 </a:t>
            </a:r>
            <a:r>
              <a:rPr lang="ko-KR" altLang="en-US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남북으로 긴 대지</a:t>
            </a:r>
            <a:r>
              <a:rPr lang="en-US" altLang="ko-KR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북쪽의 대지레벨이 높고 남쪽으로 경사가 져 있어 운동장의 채광은 양호</a:t>
            </a:r>
            <a:endParaRPr lang="en-US" altLang="ko-KR" sz="13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 </a:t>
            </a:r>
            <a:r>
              <a:rPr lang="ko-KR" altLang="en-US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 북쪽에 위치한 중복도의 교사동</a:t>
            </a:r>
            <a:r>
              <a:rPr lang="en-US" altLang="ko-KR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</a:t>
            </a:r>
            <a:r>
              <a:rPr lang="ko-KR" altLang="en-US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봉사관과 성실관의  일부교실은 북향</a:t>
            </a:r>
            <a:r>
              <a:rPr lang="en-US" altLang="ko-KR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서향 </a:t>
            </a:r>
            <a:endParaRPr lang="en-US" altLang="ko-KR" sz="13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3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476794" y="2233329"/>
            <a:ext cx="721234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대지의 서쪽은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레벨이 낮고 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1~2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층 높이의 한옥이 주를 이루어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멀리 북악산</a:t>
            </a:r>
            <a:r>
              <a:rPr lang="en-US" altLang="ko-KR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인왕산으로의 전망이 좋음</a:t>
            </a:r>
            <a:endParaRPr lang="en-US" altLang="ko-KR" sz="1300" b="1" dirty="0">
              <a:solidFill>
                <a:srgbClr val="0A8FAE"/>
              </a:solidFill>
              <a:effectLst>
                <a:glow rad="190500">
                  <a:srgbClr val="DFE41C"/>
                </a:glow>
              </a:effectLst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교사동이 위치한 대지레벨에서 서쪽을 내려다보는 뷰가 매우 인상적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대지의 동쪽은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레벨이 높고 약 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8m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정도의 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옹벽 위로 다가구</a:t>
            </a:r>
            <a:r>
              <a:rPr lang="en-US" altLang="ko-KR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</a:t>
            </a:r>
            <a:r>
              <a:rPr lang="ko-KR" altLang="en-US" sz="1300" b="1" dirty="0">
                <a:solidFill>
                  <a:srgbClr val="0A8FAE"/>
                </a:solidFill>
                <a:effectLst>
                  <a:glow rad="190500">
                    <a:srgbClr val="DFE41C"/>
                  </a:glow>
                </a:effectLst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다세대주택이 밀집하여 전망이 매우 나쁨</a:t>
            </a:r>
            <a:endParaRPr lang="en-US" altLang="ko-KR" sz="1300" b="1" dirty="0">
              <a:solidFill>
                <a:srgbClr val="0A8FAE"/>
              </a:solidFill>
              <a:effectLst>
                <a:glow rad="190500">
                  <a:srgbClr val="DFE41C"/>
                </a:glow>
              </a:effectLst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23" y="3182418"/>
            <a:ext cx="5413145" cy="6898207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2672009" y="3602396"/>
            <a:ext cx="303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N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5099149" y="5966342"/>
            <a:ext cx="303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W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96098" y="5966342"/>
            <a:ext cx="303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E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2670791" y="8262317"/>
            <a:ext cx="3032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S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2714768" y="4506623"/>
            <a:ext cx="24257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latin typeface="서울남산체 M" panose="02020503020101020101" pitchFamily="18" charset="-127"/>
                <a:ea typeface="서울남산체 M" panose="02020503020101020101" pitchFamily="18" charset="-127"/>
              </a:rPr>
              <a:t>봉사관</a:t>
            </a:r>
            <a:endParaRPr lang="en-US" altLang="ko-KR" sz="1000" b="1" dirty="0"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2509290" y="7078974"/>
            <a:ext cx="24257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rgbClr val="0245B2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채광양호</a:t>
            </a:r>
            <a:endParaRPr lang="en-US" altLang="ko-KR" sz="1000" b="1" dirty="0">
              <a:solidFill>
                <a:srgbClr val="0245B2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pic>
        <p:nvPicPr>
          <p:cNvPr id="98" name="그림 9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1172" y="8523928"/>
            <a:ext cx="2075598" cy="1556698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12329335" y="6373085"/>
            <a:ext cx="2790016" cy="451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교사동레벨에서 바라본 서측조망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운동장에서 바라본 동측조망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2399059" y="6904056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1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12401331" y="8544062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2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811754" y="3171645"/>
            <a:ext cx="306945" cy="527602"/>
            <a:chOff x="5987294" y="3121824"/>
            <a:chExt cx="306945" cy="527602"/>
          </a:xfrm>
        </p:grpSpPr>
        <p:sp>
          <p:nvSpPr>
            <p:cNvPr id="120" name="TextBox 119"/>
            <p:cNvSpPr txBox="1"/>
            <p:nvPr/>
          </p:nvSpPr>
          <p:spPr>
            <a:xfrm>
              <a:off x="5991808" y="3121824"/>
              <a:ext cx="288075" cy="2762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>
                  <a:solidFill>
                    <a:srgbClr val="0245B2"/>
                  </a:solidFill>
                  <a:latin typeface="나눔스퀘어_ac" panose="020B0600000101010101" pitchFamily="50" charset="-127"/>
                  <a:ea typeface="나눔스퀘어_ac" panose="020B0600000101010101" pitchFamily="50" charset="-127"/>
                </a:rPr>
                <a:t>N</a:t>
              </a:r>
              <a:endParaRPr lang="ko-KR" altLang="en-US" sz="1200" b="1" dirty="0">
                <a:solidFill>
                  <a:srgbClr val="0245B2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endParaRPr>
            </a:p>
          </p:txBody>
        </p:sp>
        <p:sp>
          <p:nvSpPr>
            <p:cNvPr id="121" name="타원 120"/>
            <p:cNvSpPr/>
            <p:nvPr/>
          </p:nvSpPr>
          <p:spPr>
            <a:xfrm>
              <a:off x="5987294" y="3342481"/>
              <a:ext cx="306945" cy="30694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245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cxnSp>
          <p:nvCxnSpPr>
            <p:cNvPr id="122" name="직선 연결선 121"/>
            <p:cNvCxnSpPr>
              <a:stCxn id="121" idx="0"/>
            </p:cNvCxnSpPr>
            <p:nvPr/>
          </p:nvCxnSpPr>
          <p:spPr>
            <a:xfrm>
              <a:off x="6140767" y="3342481"/>
              <a:ext cx="0" cy="153473"/>
            </a:xfrm>
            <a:prstGeom prst="line">
              <a:avLst/>
            </a:prstGeom>
            <a:ln w="22225">
              <a:solidFill>
                <a:srgbClr val="0245B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3" name="TextBox 122"/>
          <p:cNvSpPr txBox="1"/>
          <p:nvPr/>
        </p:nvSpPr>
        <p:spPr>
          <a:xfrm>
            <a:off x="9519380" y="6379851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2</a:t>
            </a:r>
            <a:endParaRPr lang="en-US" altLang="ko-KR" sz="700" dirty="0">
              <a:solidFill>
                <a:schemeClr val="bg1"/>
              </a:solidFill>
              <a:effectLst/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9659267" y="6235090"/>
            <a:ext cx="346570" cy="483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&lt;</a:t>
            </a:r>
            <a:endParaRPr lang="ko-KR" altLang="en-US" dirty="0"/>
          </a:p>
        </p:txBody>
      </p:sp>
      <p:sp>
        <p:nvSpPr>
          <p:cNvPr id="125" name="TextBox 124"/>
          <p:cNvSpPr txBox="1"/>
          <p:nvPr/>
        </p:nvSpPr>
        <p:spPr>
          <a:xfrm>
            <a:off x="9289641" y="5181119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1</a:t>
            </a:r>
          </a:p>
        </p:txBody>
      </p:sp>
      <p:sp>
        <p:nvSpPr>
          <p:cNvPr id="126" name="TextBox 125"/>
          <p:cNvSpPr txBox="1"/>
          <p:nvPr/>
        </p:nvSpPr>
        <p:spPr>
          <a:xfrm rot="10800000">
            <a:off x="9006445" y="5077302"/>
            <a:ext cx="346570" cy="483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&lt;</a:t>
            </a:r>
            <a:endParaRPr lang="ko-KR" altLang="en-US" dirty="0"/>
          </a:p>
        </p:txBody>
      </p:sp>
      <p:grpSp>
        <p:nvGrpSpPr>
          <p:cNvPr id="34" name="그룹 33"/>
          <p:cNvGrpSpPr/>
          <p:nvPr/>
        </p:nvGrpSpPr>
        <p:grpSpPr>
          <a:xfrm>
            <a:off x="2548623" y="4179687"/>
            <a:ext cx="807941" cy="1317910"/>
            <a:chOff x="3995510" y="4228095"/>
            <a:chExt cx="922647" cy="1505018"/>
          </a:xfrm>
        </p:grpSpPr>
        <p:sp>
          <p:nvSpPr>
            <p:cNvPr id="128" name="직사각형 127"/>
            <p:cNvSpPr/>
            <p:nvPr/>
          </p:nvSpPr>
          <p:spPr>
            <a:xfrm rot="21344610">
              <a:off x="3995799" y="5473700"/>
              <a:ext cx="922358" cy="259413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9" name="직사각형 128"/>
            <p:cNvSpPr/>
            <p:nvPr/>
          </p:nvSpPr>
          <p:spPr>
            <a:xfrm rot="21363510">
              <a:off x="4415059" y="4228095"/>
              <a:ext cx="333556" cy="996607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0" name="직사각형 129"/>
            <p:cNvSpPr/>
            <p:nvPr/>
          </p:nvSpPr>
          <p:spPr>
            <a:xfrm rot="21363510">
              <a:off x="3995510" y="4390248"/>
              <a:ext cx="402007" cy="220065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31" name="TextBox 130"/>
          <p:cNvSpPr txBox="1"/>
          <p:nvPr/>
        </p:nvSpPr>
        <p:spPr>
          <a:xfrm>
            <a:off x="2670791" y="5245594"/>
            <a:ext cx="24257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latin typeface="서울남산체 M" panose="02020503020101020101" pitchFamily="18" charset="-127"/>
                <a:ea typeface="서울남산체 M" panose="02020503020101020101" pitchFamily="18" charset="-127"/>
              </a:rPr>
              <a:t>성실관</a:t>
            </a:r>
            <a:endParaRPr lang="en-US" altLang="ko-KR" sz="1000" b="1" dirty="0"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2536586" y="6817364"/>
            <a:ext cx="24257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latin typeface="서울남산체 M" panose="02020503020101020101" pitchFamily="18" charset="-127"/>
                <a:ea typeface="서울남산체 M" panose="02020503020101020101" pitchFamily="18" charset="-127"/>
              </a:rPr>
              <a:t>운동장</a:t>
            </a:r>
            <a:endParaRPr lang="en-US" altLang="ko-KR" sz="1000" b="1" dirty="0"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B100E61-CA4F-4820-8E6B-889508FB7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7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5392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617203" y="5080882"/>
            <a:ext cx="8742697" cy="4626835"/>
            <a:chOff x="617203" y="5080882"/>
            <a:chExt cx="8742697" cy="4626835"/>
          </a:xfrm>
        </p:grpSpPr>
        <p:grpSp>
          <p:nvGrpSpPr>
            <p:cNvPr id="3" name="그룹 2"/>
            <p:cNvGrpSpPr/>
            <p:nvPr/>
          </p:nvGrpSpPr>
          <p:grpSpPr>
            <a:xfrm>
              <a:off x="617203" y="5080882"/>
              <a:ext cx="8742697" cy="4626835"/>
              <a:chOff x="617203" y="2286000"/>
              <a:chExt cx="8742697" cy="4626835"/>
            </a:xfrm>
          </p:grpSpPr>
          <p:grpSp>
            <p:nvGrpSpPr>
              <p:cNvPr id="8" name="그룹 7"/>
              <p:cNvGrpSpPr/>
              <p:nvPr/>
            </p:nvGrpSpPr>
            <p:grpSpPr>
              <a:xfrm>
                <a:off x="658880" y="2286000"/>
                <a:ext cx="8701020" cy="4626835"/>
                <a:chOff x="658880" y="2286000"/>
                <a:chExt cx="9072576" cy="4824413"/>
              </a:xfrm>
            </p:grpSpPr>
            <p:pic>
              <p:nvPicPr>
                <p:cNvPr id="2" name="그림 1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169" t="15332" r="3972" b="15564"/>
                <a:stretch/>
              </p:blipFill>
              <p:spPr>
                <a:xfrm>
                  <a:off x="658880" y="2286000"/>
                  <a:ext cx="9072576" cy="4824413"/>
                </a:xfrm>
                <a:prstGeom prst="rect">
                  <a:avLst/>
                </a:prstGeom>
              </p:spPr>
            </p:pic>
            <p:sp>
              <p:nvSpPr>
                <p:cNvPr id="45" name="TextBox 44"/>
                <p:cNvSpPr txBox="1"/>
                <p:nvPr/>
              </p:nvSpPr>
              <p:spPr>
                <a:xfrm>
                  <a:off x="1650366" y="4089910"/>
                  <a:ext cx="2145127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봉사관</a:t>
                  </a:r>
                  <a:endPara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46" name="TextBox 45"/>
                <p:cNvSpPr txBox="1"/>
                <p:nvPr/>
              </p:nvSpPr>
              <p:spPr>
                <a:xfrm>
                  <a:off x="3158676" y="4291050"/>
                  <a:ext cx="636818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성실관</a:t>
                  </a:r>
                  <a:endPara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4191105" y="3976731"/>
                  <a:ext cx="636818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창조관</a:t>
                  </a:r>
                  <a:endPara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48" name="TextBox 47"/>
                <p:cNvSpPr txBox="1"/>
                <p:nvPr/>
              </p:nvSpPr>
              <p:spPr>
                <a:xfrm>
                  <a:off x="8028400" y="3650419"/>
                  <a:ext cx="636818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근면관</a:t>
                  </a:r>
                  <a:endPara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49" name="TextBox 48"/>
                <p:cNvSpPr txBox="1"/>
                <p:nvPr/>
              </p:nvSpPr>
              <p:spPr>
                <a:xfrm>
                  <a:off x="2508210" y="5673435"/>
                  <a:ext cx="636818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경화당</a:t>
                  </a:r>
                  <a:endPara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0" name="TextBox 49"/>
                <p:cNvSpPr txBox="1"/>
                <p:nvPr/>
              </p:nvSpPr>
              <p:spPr>
                <a:xfrm>
                  <a:off x="6851778" y="4417877"/>
                  <a:ext cx="665065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운동장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1" name="TextBox 50"/>
                <p:cNvSpPr txBox="1"/>
                <p:nvPr/>
              </p:nvSpPr>
              <p:spPr>
                <a:xfrm>
                  <a:off x="3209090" y="5718095"/>
                  <a:ext cx="665065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주차장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2" name="TextBox 51"/>
                <p:cNvSpPr txBox="1"/>
                <p:nvPr/>
              </p:nvSpPr>
              <p:spPr>
                <a:xfrm>
                  <a:off x="2231881" y="4898860"/>
                  <a:ext cx="665065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중정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3" name="TextBox 52"/>
                <p:cNvSpPr txBox="1"/>
                <p:nvPr/>
              </p:nvSpPr>
              <p:spPr>
                <a:xfrm>
                  <a:off x="4713565" y="4513412"/>
                  <a:ext cx="665065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구령대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>
                <a:xfrm>
                  <a:off x="3671164" y="4230385"/>
                  <a:ext cx="760159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사이마당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5" name="TextBox 54"/>
                <p:cNvSpPr txBox="1"/>
                <p:nvPr/>
              </p:nvSpPr>
              <p:spPr>
                <a:xfrm>
                  <a:off x="9046172" y="3722777"/>
                  <a:ext cx="665065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남문</a:t>
                  </a:r>
                  <a:endPara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6" name="TextBox 55"/>
                <p:cNvSpPr txBox="1"/>
                <p:nvPr/>
              </p:nvSpPr>
              <p:spPr>
                <a:xfrm>
                  <a:off x="6066463" y="6287567"/>
                  <a:ext cx="665065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정문</a:t>
                  </a:r>
                  <a:endParaRPr lang="en-US" altLang="ko-KR" sz="1000" b="1" dirty="0"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4407383" y="5117620"/>
                  <a:ext cx="1000093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경사로</a:t>
                  </a:r>
                  <a:r>
                    <a:rPr lang="en-US" altLang="ko-KR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/</a:t>
                  </a:r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계단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59" name="TextBox 58"/>
                <p:cNvSpPr txBox="1"/>
                <p:nvPr/>
              </p:nvSpPr>
              <p:spPr>
                <a:xfrm>
                  <a:off x="8258104" y="4540987"/>
                  <a:ext cx="1000093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파고라쉼터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6123386" y="5319852"/>
                  <a:ext cx="1000093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소나무쉼터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5612833" y="5458814"/>
                  <a:ext cx="1000093" cy="25673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000" b="1" dirty="0">
                      <a:solidFill>
                        <a:srgbClr val="0A8FAE"/>
                      </a:solidFill>
                      <a:latin typeface="서울남산체 M" panose="02020503020101020101" pitchFamily="18" charset="-127"/>
                      <a:ea typeface="서울남산체 M" panose="02020503020101020101" pitchFamily="18" charset="-127"/>
                    </a:rPr>
                    <a:t>정문계단</a:t>
                  </a:r>
                  <a:endParaRPr lang="en-US" altLang="ko-KR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endParaRPr>
                </a:p>
              </p:txBody>
            </p:sp>
          </p:grpSp>
          <p:grpSp>
            <p:nvGrpSpPr>
              <p:cNvPr id="66" name="그룹 65"/>
              <p:cNvGrpSpPr/>
              <p:nvPr/>
            </p:nvGrpSpPr>
            <p:grpSpPr>
              <a:xfrm>
                <a:off x="617203" y="2586733"/>
                <a:ext cx="553342" cy="326561"/>
                <a:chOff x="617203" y="2586733"/>
                <a:chExt cx="553342" cy="326561"/>
              </a:xfrm>
            </p:grpSpPr>
            <p:sp>
              <p:nvSpPr>
                <p:cNvPr id="133" name="TextBox 132"/>
                <p:cNvSpPr txBox="1"/>
                <p:nvPr/>
              </p:nvSpPr>
              <p:spPr>
                <a:xfrm>
                  <a:off x="617203" y="2637050"/>
                  <a:ext cx="288075" cy="2762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200" b="1" dirty="0">
                      <a:solidFill>
                        <a:srgbClr val="0245B2"/>
                      </a:solidFill>
                      <a:latin typeface="나눔스퀘어_ac" panose="020B0600000101010101" pitchFamily="50" charset="-127"/>
                      <a:ea typeface="나눔스퀘어_ac" panose="020B0600000101010101" pitchFamily="50" charset="-127"/>
                    </a:rPr>
                    <a:t>N</a:t>
                  </a:r>
                  <a:endParaRPr lang="ko-KR" altLang="en-US" sz="1200" b="1" dirty="0">
                    <a:solidFill>
                      <a:srgbClr val="0245B2"/>
                    </a:solidFill>
                    <a:latin typeface="나눔스퀘어_ac" panose="020B0600000101010101" pitchFamily="50" charset="-127"/>
                    <a:ea typeface="나눔스퀘어_ac" panose="020B0600000101010101" pitchFamily="50" charset="-127"/>
                  </a:endParaRPr>
                </a:p>
              </p:txBody>
            </p:sp>
            <p:sp>
              <p:nvSpPr>
                <p:cNvPr id="135" name="타원 134"/>
                <p:cNvSpPr/>
                <p:nvPr/>
              </p:nvSpPr>
              <p:spPr>
                <a:xfrm>
                  <a:off x="863600" y="2586733"/>
                  <a:ext cx="306945" cy="306945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0245B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cxnSp>
              <p:nvCxnSpPr>
                <p:cNvPr id="136" name="직선 연결선 135"/>
                <p:cNvCxnSpPr/>
                <p:nvPr/>
              </p:nvCxnSpPr>
              <p:spPr>
                <a:xfrm flipV="1">
                  <a:off x="863600" y="2740205"/>
                  <a:ext cx="153472" cy="17482"/>
                </a:xfrm>
                <a:prstGeom prst="line">
                  <a:avLst/>
                </a:prstGeom>
                <a:ln w="22225">
                  <a:solidFill>
                    <a:srgbClr val="0245B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7" name="TextBox 136"/>
              <p:cNvSpPr txBox="1"/>
              <p:nvPr/>
            </p:nvSpPr>
            <p:spPr>
              <a:xfrm>
                <a:off x="5943208" y="3623278"/>
                <a:ext cx="637828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b="1" dirty="0">
                    <a:solidFill>
                      <a:srgbClr val="0A8FAE"/>
                    </a:solidFill>
                    <a:latin typeface="서울남산체 M" panose="02020503020101020101" pitchFamily="18" charset="-127"/>
                    <a:ea typeface="서울남산체 M" panose="02020503020101020101" pitchFamily="18" charset="-127"/>
                  </a:rPr>
                  <a:t>옹벽</a:t>
                </a:r>
                <a:endParaRPr lang="en-US" altLang="ko-KR" sz="1000" b="1" dirty="0">
                  <a:solidFill>
                    <a:srgbClr val="0A8FAE"/>
                  </a:solidFill>
                  <a:latin typeface="서울남산체 M" panose="02020503020101020101" pitchFamily="18" charset="-127"/>
                  <a:ea typeface="서울남산체 M" panose="02020503020101020101" pitchFamily="18" charset="-127"/>
                </a:endParaRPr>
              </a:p>
            </p:txBody>
          </p:sp>
        </p:grpSp>
        <p:sp>
          <p:nvSpPr>
            <p:cNvPr id="68" name="아래쪽 화살표 67"/>
            <p:cNvSpPr/>
            <p:nvPr/>
          </p:nvSpPr>
          <p:spPr>
            <a:xfrm rot="5400000">
              <a:off x="8483552" y="6476909"/>
              <a:ext cx="326956" cy="227648"/>
            </a:xfrm>
            <a:prstGeom prst="downArrow">
              <a:avLst/>
            </a:prstGeom>
            <a:solidFill>
              <a:srgbClr val="D806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9" name="아래쪽 화살표 68"/>
            <p:cNvSpPr/>
            <p:nvPr/>
          </p:nvSpPr>
          <p:spPr>
            <a:xfrm rot="10800000">
              <a:off x="5895493" y="8660591"/>
              <a:ext cx="328918" cy="229014"/>
            </a:xfrm>
            <a:prstGeom prst="downArrow">
              <a:avLst/>
            </a:prstGeom>
            <a:solidFill>
              <a:srgbClr val="D806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24" b="3735"/>
          <a:stretch/>
        </p:blipFill>
        <p:spPr>
          <a:xfrm rot="5400000">
            <a:off x="11969829" y="8715237"/>
            <a:ext cx="1639278" cy="1054444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6" r="21295"/>
          <a:stretch/>
        </p:blipFill>
        <p:spPr>
          <a:xfrm>
            <a:off x="13337060" y="8422748"/>
            <a:ext cx="1127208" cy="1635229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248" y="8414217"/>
            <a:ext cx="2197173" cy="1647879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5799" y="4909794"/>
            <a:ext cx="2198469" cy="164901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8363" y="606491"/>
            <a:ext cx="356185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2-2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시설현황 분석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8458" y="1830533"/>
            <a:ext cx="47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외부공간 현황</a:t>
            </a:r>
            <a:endParaRPr lang="en-US" altLang="ko-KR" sz="15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2167461" y="4176267"/>
            <a:ext cx="0" cy="3507423"/>
          </a:xfrm>
          <a:prstGeom prst="line">
            <a:avLst/>
          </a:prstGeom>
          <a:ln w="12700">
            <a:solidFill>
              <a:srgbClr val="0A8FAE"/>
            </a:solidFill>
            <a:prstDash val="solid"/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모서리가 둥근 직사각형 13"/>
          <p:cNvSpPr/>
          <p:nvPr/>
        </p:nvSpPr>
        <p:spPr>
          <a:xfrm>
            <a:off x="645208" y="4117756"/>
            <a:ext cx="2837159" cy="61729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A8F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2" name="TextBox 71"/>
          <p:cNvSpPr txBox="1"/>
          <p:nvPr/>
        </p:nvSpPr>
        <p:spPr>
          <a:xfrm>
            <a:off x="647700" y="4123372"/>
            <a:ext cx="28346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교사동에 둘러쌓인 중정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수령이 긴 수목 식재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낡은 벤치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휴게공간 부족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경화당에 의해 서쪽 조망 차단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73" name="직선 연결선 72"/>
          <p:cNvCxnSpPr/>
          <p:nvPr/>
        </p:nvCxnSpPr>
        <p:spPr>
          <a:xfrm flipV="1">
            <a:off x="3841005" y="2898381"/>
            <a:ext cx="0" cy="3912535"/>
          </a:xfrm>
          <a:prstGeom prst="line">
            <a:avLst/>
          </a:prstGeom>
          <a:ln w="12700">
            <a:solidFill>
              <a:srgbClr val="0A8FAE"/>
            </a:solidFill>
            <a:prstDash val="solid"/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연결선 76"/>
          <p:cNvCxnSpPr/>
          <p:nvPr/>
        </p:nvCxnSpPr>
        <p:spPr>
          <a:xfrm flipV="1">
            <a:off x="3684733" y="3248184"/>
            <a:ext cx="0" cy="5225620"/>
          </a:xfrm>
          <a:prstGeom prst="line">
            <a:avLst/>
          </a:prstGeom>
          <a:ln w="12700">
            <a:solidFill>
              <a:srgbClr val="0A8FAE"/>
            </a:solidFill>
            <a:prstDash val="solid"/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/>
          <p:cNvCxnSpPr>
            <a:stCxn id="57" idx="1"/>
          </p:cNvCxnSpPr>
          <p:nvPr/>
        </p:nvCxnSpPr>
        <p:spPr>
          <a:xfrm flipV="1">
            <a:off x="4253868" y="3201288"/>
            <a:ext cx="0" cy="4718359"/>
          </a:xfrm>
          <a:prstGeom prst="line">
            <a:avLst/>
          </a:prstGeom>
          <a:ln w="12700">
            <a:solidFill>
              <a:srgbClr val="0A8FAE"/>
            </a:solidFill>
            <a:prstDash val="solid"/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 flipV="1">
            <a:off x="5047713" y="4307446"/>
            <a:ext cx="0" cy="3064226"/>
          </a:xfrm>
          <a:prstGeom prst="line">
            <a:avLst/>
          </a:prstGeom>
          <a:ln w="12700">
            <a:solidFill>
              <a:srgbClr val="0A8FAE"/>
            </a:solidFill>
            <a:prstDash val="solid"/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직선 연결선 79"/>
          <p:cNvCxnSpPr/>
          <p:nvPr/>
        </p:nvCxnSpPr>
        <p:spPr>
          <a:xfrm flipV="1">
            <a:off x="6023514" y="4531509"/>
            <a:ext cx="0" cy="3783864"/>
          </a:xfrm>
          <a:prstGeom prst="line">
            <a:avLst/>
          </a:prstGeom>
          <a:ln w="12700">
            <a:solidFill>
              <a:srgbClr val="0A8FAE"/>
            </a:solidFill>
            <a:prstDash val="solid"/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연결선 80"/>
          <p:cNvCxnSpPr/>
          <p:nvPr/>
        </p:nvCxnSpPr>
        <p:spPr>
          <a:xfrm flipV="1">
            <a:off x="7335272" y="3029933"/>
            <a:ext cx="0" cy="4213586"/>
          </a:xfrm>
          <a:prstGeom prst="line">
            <a:avLst/>
          </a:prstGeom>
          <a:ln w="12700">
            <a:solidFill>
              <a:srgbClr val="0A8FAE"/>
            </a:solidFill>
            <a:prstDash val="solid"/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모서리가 둥근 직사각형 82"/>
          <p:cNvSpPr/>
          <p:nvPr/>
        </p:nvSpPr>
        <p:spPr>
          <a:xfrm>
            <a:off x="2067547" y="2296943"/>
            <a:ext cx="2656862" cy="60143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A8F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4" name="TextBox 83"/>
          <p:cNvSpPr txBox="1"/>
          <p:nvPr/>
        </p:nvSpPr>
        <p:spPr>
          <a:xfrm>
            <a:off x="2070038" y="2302559"/>
            <a:ext cx="265437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두 교사동 사이 학생 이동동선이 가장 많은 곳을 주차장으로 사용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보차혼용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안전 위협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90" name="모서리가 둥근 직사각형 89"/>
          <p:cNvSpPr/>
          <p:nvPr/>
        </p:nvSpPr>
        <p:spPr>
          <a:xfrm>
            <a:off x="4079165" y="3183760"/>
            <a:ext cx="2038904" cy="43650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A8F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1" name="TextBox 90"/>
          <p:cNvSpPr txBox="1"/>
          <p:nvPr/>
        </p:nvSpPr>
        <p:spPr>
          <a:xfrm>
            <a:off x="4081656" y="3189376"/>
            <a:ext cx="21328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계단과 차량경사로 나란히 배치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보차혼용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안전위협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94" name="모서리가 둥근 직사각형 93"/>
          <p:cNvSpPr/>
          <p:nvPr/>
        </p:nvSpPr>
        <p:spPr>
          <a:xfrm>
            <a:off x="4404668" y="3852018"/>
            <a:ext cx="2727823" cy="43650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A8F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5" name="TextBox 94"/>
          <p:cNvSpPr txBox="1"/>
          <p:nvPr/>
        </p:nvSpPr>
        <p:spPr>
          <a:xfrm>
            <a:off x="4407160" y="3857634"/>
            <a:ext cx="29281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구령대 활용도 낮음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구령대로 인해 창조관 앞마당 채광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환기 열악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35" name="직선 연결선 34"/>
          <p:cNvCxnSpPr/>
          <p:nvPr/>
        </p:nvCxnSpPr>
        <p:spPr>
          <a:xfrm>
            <a:off x="6023514" y="4531509"/>
            <a:ext cx="1513804" cy="0"/>
          </a:xfrm>
          <a:prstGeom prst="line">
            <a:avLst/>
          </a:prstGeom>
          <a:ln>
            <a:solidFill>
              <a:srgbClr val="297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/>
          <p:cNvCxnSpPr/>
          <p:nvPr/>
        </p:nvCxnSpPr>
        <p:spPr>
          <a:xfrm>
            <a:off x="7335272" y="3029933"/>
            <a:ext cx="408834" cy="0"/>
          </a:xfrm>
          <a:prstGeom prst="line">
            <a:avLst/>
          </a:prstGeom>
          <a:ln>
            <a:solidFill>
              <a:srgbClr val="297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모서리가 둥근 직사각형 106"/>
          <p:cNvSpPr/>
          <p:nvPr/>
        </p:nvSpPr>
        <p:spPr>
          <a:xfrm>
            <a:off x="7537318" y="4282962"/>
            <a:ext cx="2122269" cy="49733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A8F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9" name="TextBox 108"/>
          <p:cNvSpPr txBox="1"/>
          <p:nvPr/>
        </p:nvSpPr>
        <p:spPr>
          <a:xfrm>
            <a:off x="7539809" y="4326154"/>
            <a:ext cx="26543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등하교시마다 이용하는 좁은 계단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진입마당 부재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환대공간 부재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10" name="모서리가 둥근 직사각형 109"/>
          <p:cNvSpPr/>
          <p:nvPr/>
        </p:nvSpPr>
        <p:spPr>
          <a:xfrm>
            <a:off x="7593835" y="2393999"/>
            <a:ext cx="4145943" cy="111361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A8F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7" name="TextBox 126"/>
          <p:cNvSpPr txBox="1"/>
          <p:nvPr/>
        </p:nvSpPr>
        <p:spPr>
          <a:xfrm>
            <a:off x="7596327" y="2413264"/>
            <a:ext cx="41434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 동측 옹벽에 의해 학교 경관 훼손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동측의 주택에서 운동장이 내려다 보여 학생들의 프라이버시 침해 우려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남문을 통과한 차량동선이 운동장을 가로질러 주차장으로 이동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보차혼용</a:t>
            </a:r>
            <a:r>
              <a:rPr lang="en-US" altLang="ko-KR" sz="11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1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안전위협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운동장의 남쪽과 서쪽에 위치한 정자 쉼터와 소나무 쉼터는 시설동과 거리가 멀어 활용도가 떨어짐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70" name="그림 6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5928" y="4913564"/>
            <a:ext cx="2191435" cy="1643575"/>
          </a:xfrm>
          <a:prstGeom prst="rect">
            <a:avLst/>
          </a:prstGeom>
        </p:spPr>
      </p:pic>
      <p:pic>
        <p:nvPicPr>
          <p:cNvPr id="74" name="그림 7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"/>
          <a:stretch/>
        </p:blipFill>
        <p:spPr>
          <a:xfrm>
            <a:off x="9969691" y="6673323"/>
            <a:ext cx="2198304" cy="1657366"/>
          </a:xfrm>
          <a:prstGeom prst="rect">
            <a:avLst/>
          </a:prstGeom>
        </p:spPr>
      </p:pic>
      <p:pic>
        <p:nvPicPr>
          <p:cNvPr id="100" name="그림 9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7804" y="6675006"/>
            <a:ext cx="2210105" cy="1657807"/>
          </a:xfrm>
          <a:prstGeom prst="rect">
            <a:avLst/>
          </a:prstGeom>
        </p:spPr>
      </p:pic>
      <p:cxnSp>
        <p:nvCxnSpPr>
          <p:cNvPr id="85" name="직선 연결선 84"/>
          <p:cNvCxnSpPr/>
          <p:nvPr/>
        </p:nvCxnSpPr>
        <p:spPr>
          <a:xfrm>
            <a:off x="3066550" y="3248184"/>
            <a:ext cx="618455" cy="0"/>
          </a:xfrm>
          <a:prstGeom prst="line">
            <a:avLst/>
          </a:prstGeom>
          <a:ln>
            <a:solidFill>
              <a:srgbClr val="297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모서리가 둥근 직사각형 74"/>
          <p:cNvSpPr/>
          <p:nvPr/>
        </p:nvSpPr>
        <p:spPr>
          <a:xfrm>
            <a:off x="732201" y="3029933"/>
            <a:ext cx="2347997" cy="43650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A8F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734693" y="3035549"/>
            <a:ext cx="240859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야외주차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22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전망이 가장 좋은 곳을 주차장이 차지 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9882170" y="4093855"/>
            <a:ext cx="2790016" cy="635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오래된 수목과 벤치가 있는 중정모습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성실관과 창조관 사이마당공간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정문을 들어서자마자 마주하는 진입계단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2218354" y="4084596"/>
            <a:ext cx="2790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4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운동장에서 성실관으로 접근하는</a:t>
            </a: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차량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경사로 </a:t>
            </a: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및 계단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 전경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6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소나무 쉼터</a:t>
            </a: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파고라 쉼터</a:t>
            </a: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9973390" y="4911339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1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9972250" y="6671214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2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9972250" y="8422818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3</a:t>
            </a:r>
            <a:endParaRPr lang="en-US" altLang="ko-KR" sz="700" dirty="0">
              <a:solidFill>
                <a:schemeClr val="bg1"/>
              </a:solidFill>
              <a:effectLst/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12261482" y="8422111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6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2259114" y="6672001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5</a:t>
            </a:r>
            <a:endParaRPr lang="en-US" altLang="ko-KR" sz="700" dirty="0">
              <a:solidFill>
                <a:schemeClr val="bg1"/>
              </a:solidFill>
              <a:effectLst/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2254994" y="4910152"/>
            <a:ext cx="196049" cy="22159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700" dirty="0">
                <a:solidFill>
                  <a:schemeClr val="bg1"/>
                </a:solidFill>
                <a:effectLst/>
                <a:latin typeface="서울남산체 M" panose="02020503020101020101" pitchFamily="18" charset="-127"/>
                <a:ea typeface="서울남산체 M" panose="02020503020101020101" pitchFamily="18" charset="-127"/>
              </a:rPr>
              <a:t>4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CE5BF97-F9BE-4C55-8C63-DBC379F43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8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C80F200A-0A12-4CBE-9EE3-9D038FA2E470}"/>
              </a:ext>
            </a:extLst>
          </p:cNvPr>
          <p:cNvSpPr txBox="1"/>
          <p:nvPr/>
        </p:nvSpPr>
        <p:spPr>
          <a:xfrm>
            <a:off x="8646976" y="6664381"/>
            <a:ext cx="5180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(</a:t>
            </a:r>
            <a:r>
              <a:rPr lang="ko-KR" altLang="en-US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차량</a:t>
            </a:r>
            <a:r>
              <a:rPr lang="en-US" altLang="ko-KR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)</a:t>
            </a:r>
            <a:endParaRPr lang="ko-KR" altLang="en-US" sz="1000" b="1" dirty="0">
              <a:solidFill>
                <a:schemeClr val="accent1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3FA705C4-5522-46BB-92BB-42565278BF90}"/>
              </a:ext>
            </a:extLst>
          </p:cNvPr>
          <p:cNvSpPr txBox="1"/>
          <p:nvPr/>
        </p:nvSpPr>
        <p:spPr>
          <a:xfrm>
            <a:off x="5746023" y="9117384"/>
            <a:ext cx="6319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(</a:t>
            </a:r>
            <a:r>
              <a:rPr lang="ko-KR" altLang="en-US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통학로</a:t>
            </a:r>
            <a:r>
              <a:rPr lang="en-US" altLang="ko-KR" sz="1000" b="1" dirty="0">
                <a:solidFill>
                  <a:schemeClr val="accent1"/>
                </a:solidFill>
                <a:latin typeface="서울남산체 M" panose="02020503020101020101" pitchFamily="18" charset="-127"/>
                <a:ea typeface="서울남산체 M" panose="02020503020101020101" pitchFamily="18" charset="-127"/>
              </a:rPr>
              <a:t>)</a:t>
            </a:r>
            <a:endParaRPr lang="ko-KR" altLang="en-US" sz="1000" b="1" dirty="0">
              <a:solidFill>
                <a:schemeClr val="accent1"/>
              </a:solidFill>
              <a:latin typeface="서울남산체 M" panose="02020503020101020101" pitchFamily="18" charset="-127"/>
              <a:ea typeface="서울남산체 M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9731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스페이스 프로그램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8457" y="1830533"/>
            <a:ext cx="8549739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실별면적표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안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endParaRPr lang="en-US" altLang="ko-KR" sz="1500" b="1" dirty="0">
              <a:solidFill>
                <a:srgbClr val="EF077B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771125"/>
              </p:ext>
            </p:extLst>
          </p:nvPr>
        </p:nvGraphicFramePr>
        <p:xfrm>
          <a:off x="431800" y="2320925"/>
          <a:ext cx="14309330" cy="50338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5955">
                  <a:extLst>
                    <a:ext uri="{9D8B030D-6E8A-4147-A177-3AD203B41FA5}">
                      <a16:colId xmlns:a16="http://schemas.microsoft.com/office/drawing/2014/main" val="3572260484"/>
                    </a:ext>
                  </a:extLst>
                </a:gridCol>
                <a:gridCol w="835955">
                  <a:extLst>
                    <a:ext uri="{9D8B030D-6E8A-4147-A177-3AD203B41FA5}">
                      <a16:colId xmlns:a16="http://schemas.microsoft.com/office/drawing/2014/main" val="388515857"/>
                    </a:ext>
                  </a:extLst>
                </a:gridCol>
                <a:gridCol w="784774">
                  <a:extLst>
                    <a:ext uri="{9D8B030D-6E8A-4147-A177-3AD203B41FA5}">
                      <a16:colId xmlns:a16="http://schemas.microsoft.com/office/drawing/2014/main" val="3979183380"/>
                    </a:ext>
                  </a:extLst>
                </a:gridCol>
                <a:gridCol w="1471452">
                  <a:extLst>
                    <a:ext uri="{9D8B030D-6E8A-4147-A177-3AD203B41FA5}">
                      <a16:colId xmlns:a16="http://schemas.microsoft.com/office/drawing/2014/main" val="2608108044"/>
                    </a:ext>
                  </a:extLst>
                </a:gridCol>
                <a:gridCol w="460628">
                  <a:extLst>
                    <a:ext uri="{9D8B030D-6E8A-4147-A177-3AD203B41FA5}">
                      <a16:colId xmlns:a16="http://schemas.microsoft.com/office/drawing/2014/main" val="1798270757"/>
                    </a:ext>
                  </a:extLst>
                </a:gridCol>
                <a:gridCol w="1241137">
                  <a:extLst>
                    <a:ext uri="{9D8B030D-6E8A-4147-A177-3AD203B41FA5}">
                      <a16:colId xmlns:a16="http://schemas.microsoft.com/office/drawing/2014/main" val="153484265"/>
                    </a:ext>
                  </a:extLst>
                </a:gridCol>
                <a:gridCol w="1074799">
                  <a:extLst>
                    <a:ext uri="{9D8B030D-6E8A-4147-A177-3AD203B41FA5}">
                      <a16:colId xmlns:a16="http://schemas.microsoft.com/office/drawing/2014/main" val="1645410758"/>
                    </a:ext>
                  </a:extLst>
                </a:gridCol>
                <a:gridCol w="831690">
                  <a:extLst>
                    <a:ext uri="{9D8B030D-6E8A-4147-A177-3AD203B41FA5}">
                      <a16:colId xmlns:a16="http://schemas.microsoft.com/office/drawing/2014/main" val="3558273097"/>
                    </a:ext>
                  </a:extLst>
                </a:gridCol>
                <a:gridCol w="742123">
                  <a:extLst>
                    <a:ext uri="{9D8B030D-6E8A-4147-A177-3AD203B41FA5}">
                      <a16:colId xmlns:a16="http://schemas.microsoft.com/office/drawing/2014/main" val="199690826"/>
                    </a:ext>
                  </a:extLst>
                </a:gridCol>
                <a:gridCol w="1829717">
                  <a:extLst>
                    <a:ext uri="{9D8B030D-6E8A-4147-A177-3AD203B41FA5}">
                      <a16:colId xmlns:a16="http://schemas.microsoft.com/office/drawing/2014/main" val="1210088814"/>
                    </a:ext>
                  </a:extLst>
                </a:gridCol>
                <a:gridCol w="460628">
                  <a:extLst>
                    <a:ext uri="{9D8B030D-6E8A-4147-A177-3AD203B41FA5}">
                      <a16:colId xmlns:a16="http://schemas.microsoft.com/office/drawing/2014/main" val="3818482344"/>
                    </a:ext>
                  </a:extLst>
                </a:gridCol>
                <a:gridCol w="1113185">
                  <a:extLst>
                    <a:ext uri="{9D8B030D-6E8A-4147-A177-3AD203B41FA5}">
                      <a16:colId xmlns:a16="http://schemas.microsoft.com/office/drawing/2014/main" val="321421351"/>
                    </a:ext>
                  </a:extLst>
                </a:gridCol>
                <a:gridCol w="2627287">
                  <a:extLst>
                    <a:ext uri="{9D8B030D-6E8A-4147-A177-3AD203B41FA5}">
                      <a16:colId xmlns:a16="http://schemas.microsoft.com/office/drawing/2014/main" val="710610391"/>
                    </a:ext>
                  </a:extLst>
                </a:gridCol>
              </a:tblGrid>
              <a:tr h="38558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기존면적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비율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증개축면적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비율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5820741"/>
                  </a:ext>
                </a:extLst>
              </a:tr>
              <a:tr h="4652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현위치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사업유형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세부실명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 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합계면적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(㎡)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변경위치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사업유형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세부실명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 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합계면적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(㎡)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828646"/>
                  </a:ext>
                </a:extLst>
              </a:tr>
              <a:tr h="267429"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교수학습</a:t>
                      </a:r>
                      <a:endParaRPr lang="en-US" altLang="ko-KR" sz="1200" b="1" u="none" strike="noStrike" dirty="0"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학년 학급교실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563.76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개축동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학급교실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501.12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153991"/>
                  </a:ext>
                </a:extLst>
              </a:tr>
              <a:tr h="267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음악실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63.00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멀티플렉스교실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93.96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통합스마트교실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878793"/>
                  </a:ext>
                </a:extLst>
              </a:tr>
              <a:tr h="267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취업특성화부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68.60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체육교실</a:t>
                      </a:r>
                      <a:endParaRPr lang="ko-KR" altLang="en-US" sz="1200" b="1" i="0" u="none" strike="noStrike" dirty="0">
                        <a:solidFill>
                          <a:srgbClr val="2F75B5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93.96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운동공간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2553812"/>
                  </a:ext>
                </a:extLst>
              </a:tr>
              <a:tr h="267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다목적실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198.80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과학실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93.96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과학준비실포함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1255912"/>
                  </a:ext>
                </a:extLst>
              </a:tr>
              <a:tr h="267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취업준비실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21.70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다담실</a:t>
                      </a:r>
                      <a:endParaRPr lang="ko-KR" altLang="en-US" sz="1200" b="1" i="0" u="none" strike="noStrike" dirty="0">
                        <a:solidFill>
                          <a:srgbClr val="2F75B5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93.96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VR/AI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공간</a:t>
                      </a:r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디지털 활용교육</a:t>
                      </a:r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9120257"/>
                  </a:ext>
                </a:extLst>
              </a:tr>
              <a:tr h="267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미래역량 </a:t>
                      </a:r>
                      <a:r>
                        <a:rPr 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CCC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62.64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취업지도실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653944"/>
                  </a:ext>
                </a:extLst>
              </a:tr>
              <a:tr h="267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AI 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미래인재실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62.64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면접준비 및 탈의공간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7738891"/>
                  </a:ext>
                </a:extLst>
              </a:tr>
              <a:tr h="267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특수학급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187.92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230836"/>
                  </a:ext>
                </a:extLst>
              </a:tr>
              <a:tr h="295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1,2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학년 학급교실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1,215.00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1,2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학년 학급교실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1,215.00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extLst>
                  <a:ext uri="{0D108BD9-81ED-4DB2-BD59-A6C34878D82A}">
                    <a16:rowId xmlns:a16="http://schemas.microsoft.com/office/drawing/2014/main" val="2061521310"/>
                  </a:ext>
                </a:extLst>
              </a:tr>
              <a:tr h="295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컴퓨터실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799.50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컴퓨터실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799.50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extLst>
                  <a:ext uri="{0D108BD9-81ED-4DB2-BD59-A6C34878D82A}">
                    <a16:rowId xmlns:a16="http://schemas.microsoft.com/office/drawing/2014/main" val="587068538"/>
                  </a:ext>
                </a:extLst>
              </a:tr>
              <a:tr h="295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교과교실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135.00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교과교실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270.00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공간 재구조화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extLst>
                  <a:ext uri="{0D108BD9-81ED-4DB2-BD59-A6C34878D82A}">
                    <a16:rowId xmlns:a16="http://schemas.microsoft.com/office/drawing/2014/main" val="3897028074"/>
                  </a:ext>
                </a:extLst>
              </a:tr>
              <a:tr h="295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미술실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marL="0" marR="0" indent="0" algn="ctr" defTabSz="142555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extLst>
                  <a:ext uri="{0D108BD9-81ED-4DB2-BD59-A6C34878D82A}">
                    <a16:rowId xmlns:a16="http://schemas.microsoft.com/office/drawing/2014/main" val="3662349189"/>
                  </a:ext>
                </a:extLst>
              </a:tr>
              <a:tr h="295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과학실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tc>
                  <a:txBody>
                    <a:bodyPr/>
                    <a:lstStyle/>
                    <a:p>
                      <a:pPr marL="0" marR="0" indent="0" algn="ctr" defTabSz="142555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/>
                </a:tc>
                <a:extLst>
                  <a:ext uri="{0D108BD9-81ED-4DB2-BD59-A6C34878D82A}">
                    <a16:rowId xmlns:a16="http://schemas.microsoft.com/office/drawing/2014/main" val="151637162"/>
                  </a:ext>
                </a:extLst>
              </a:tr>
              <a:tr h="2956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학습실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학습실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417424"/>
                  </a:ext>
                </a:extLst>
              </a:tr>
              <a:tr h="2699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3,233.86 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26.16%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3,508.16 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26.94%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53" marR="12853" marT="12853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44609"/>
                  </a:ext>
                </a:extLst>
              </a:tr>
            </a:tbl>
          </a:graphicData>
        </a:graphic>
      </p:graphicFrame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576793C-1CE3-4F63-BA32-DD3F9AE4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9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121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스페이스 프로그램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602355"/>
              </p:ext>
            </p:extLst>
          </p:nvPr>
        </p:nvGraphicFramePr>
        <p:xfrm>
          <a:off x="438362" y="1392716"/>
          <a:ext cx="14285700" cy="85439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4574">
                  <a:extLst>
                    <a:ext uri="{9D8B030D-6E8A-4147-A177-3AD203B41FA5}">
                      <a16:colId xmlns:a16="http://schemas.microsoft.com/office/drawing/2014/main" val="1373703348"/>
                    </a:ext>
                  </a:extLst>
                </a:gridCol>
                <a:gridCol w="834574">
                  <a:extLst>
                    <a:ext uri="{9D8B030D-6E8A-4147-A177-3AD203B41FA5}">
                      <a16:colId xmlns:a16="http://schemas.microsoft.com/office/drawing/2014/main" val="1745969504"/>
                    </a:ext>
                  </a:extLst>
                </a:gridCol>
                <a:gridCol w="783478">
                  <a:extLst>
                    <a:ext uri="{9D8B030D-6E8A-4147-A177-3AD203B41FA5}">
                      <a16:colId xmlns:a16="http://schemas.microsoft.com/office/drawing/2014/main" val="4181323026"/>
                    </a:ext>
                  </a:extLst>
                </a:gridCol>
                <a:gridCol w="1469022">
                  <a:extLst>
                    <a:ext uri="{9D8B030D-6E8A-4147-A177-3AD203B41FA5}">
                      <a16:colId xmlns:a16="http://schemas.microsoft.com/office/drawing/2014/main" val="50182339"/>
                    </a:ext>
                  </a:extLst>
                </a:gridCol>
                <a:gridCol w="459867">
                  <a:extLst>
                    <a:ext uri="{9D8B030D-6E8A-4147-A177-3AD203B41FA5}">
                      <a16:colId xmlns:a16="http://schemas.microsoft.com/office/drawing/2014/main" val="1627162569"/>
                    </a:ext>
                  </a:extLst>
                </a:gridCol>
                <a:gridCol w="1239088">
                  <a:extLst>
                    <a:ext uri="{9D8B030D-6E8A-4147-A177-3AD203B41FA5}">
                      <a16:colId xmlns:a16="http://schemas.microsoft.com/office/drawing/2014/main" val="3551590457"/>
                    </a:ext>
                  </a:extLst>
                </a:gridCol>
                <a:gridCol w="1073025">
                  <a:extLst>
                    <a:ext uri="{9D8B030D-6E8A-4147-A177-3AD203B41FA5}">
                      <a16:colId xmlns:a16="http://schemas.microsoft.com/office/drawing/2014/main" val="263589406"/>
                    </a:ext>
                  </a:extLst>
                </a:gridCol>
                <a:gridCol w="830316">
                  <a:extLst>
                    <a:ext uri="{9D8B030D-6E8A-4147-A177-3AD203B41FA5}">
                      <a16:colId xmlns:a16="http://schemas.microsoft.com/office/drawing/2014/main" val="2332242462"/>
                    </a:ext>
                  </a:extLst>
                </a:gridCol>
                <a:gridCol w="740898">
                  <a:extLst>
                    <a:ext uri="{9D8B030D-6E8A-4147-A177-3AD203B41FA5}">
                      <a16:colId xmlns:a16="http://schemas.microsoft.com/office/drawing/2014/main" val="3546278289"/>
                    </a:ext>
                  </a:extLst>
                </a:gridCol>
                <a:gridCol w="1826695">
                  <a:extLst>
                    <a:ext uri="{9D8B030D-6E8A-4147-A177-3AD203B41FA5}">
                      <a16:colId xmlns:a16="http://schemas.microsoft.com/office/drawing/2014/main" val="1885360205"/>
                    </a:ext>
                  </a:extLst>
                </a:gridCol>
                <a:gridCol w="459867">
                  <a:extLst>
                    <a:ext uri="{9D8B030D-6E8A-4147-A177-3AD203B41FA5}">
                      <a16:colId xmlns:a16="http://schemas.microsoft.com/office/drawing/2014/main" val="2512052775"/>
                    </a:ext>
                  </a:extLst>
                </a:gridCol>
                <a:gridCol w="1111347">
                  <a:extLst>
                    <a:ext uri="{9D8B030D-6E8A-4147-A177-3AD203B41FA5}">
                      <a16:colId xmlns:a16="http://schemas.microsoft.com/office/drawing/2014/main" val="1003592601"/>
                    </a:ext>
                  </a:extLst>
                </a:gridCol>
                <a:gridCol w="2622949">
                  <a:extLst>
                    <a:ext uri="{9D8B030D-6E8A-4147-A177-3AD203B41FA5}">
                      <a16:colId xmlns:a16="http://schemas.microsoft.com/office/drawing/2014/main" val="882723847"/>
                    </a:ext>
                  </a:extLst>
                </a:gridCol>
              </a:tblGrid>
              <a:tr h="29089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기존면적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비율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증개축면적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비율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228856"/>
                  </a:ext>
                </a:extLst>
              </a:tr>
              <a:tr h="3347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현위치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사업유형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세부실명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 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합계면적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(㎡)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변경위치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사업유형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세부실명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 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합계면적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(㎡)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291758"/>
                  </a:ext>
                </a:extLst>
              </a:tr>
              <a:tr h="334766">
                <a:tc rowSpan="3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지원공간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강당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663.02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14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개축동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14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크리에이팅 컨퍼런스홀</a:t>
                      </a:r>
                      <a:endParaRPr lang="ko-KR" altLang="en-US" sz="1200" b="1" i="0" u="none" strike="noStrike" dirty="0">
                        <a:solidFill>
                          <a:srgbClr val="2F75B5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62.64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888432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도서실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147.60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컨퍼런스 홀</a:t>
                      </a:r>
                      <a:endParaRPr lang="ko-KR" altLang="en-US" sz="1200" b="1" i="0" u="none" strike="noStrike" dirty="0">
                        <a:solidFill>
                          <a:srgbClr val="2F75B5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310.27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가변형 </a:t>
                      </a:r>
                      <a:r>
                        <a:rPr lang="en-US" altLang="ko-KR" sz="1200" u="none" strike="noStrike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300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명 수용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2182268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자율학습실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287.70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공공인재실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125.28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공기업</a:t>
                      </a:r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공무원준비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273307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특별자율학습실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126.48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메이커공간</a:t>
                      </a:r>
                      <a:endParaRPr lang="ko-KR" altLang="en-US" sz="1200" b="1" i="0" u="none" strike="noStrike" dirty="0">
                        <a:solidFill>
                          <a:srgbClr val="2F75B5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93.96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792350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학생회실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68.60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식당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325.00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7508337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학부모실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21.70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조리실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250.00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06482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연극반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63.00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매점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29.30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5350148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경화당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예절실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98.82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건강관리교실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93.96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보건실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4253916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문방구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8058404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매점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837839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보건실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69.30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3260712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여학생휴게실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46.80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108640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주방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25.74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2F75B5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99806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샤워실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B0F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B0F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B0F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226653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컴퓨터학습지원실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컴퓨터학습지원실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2581868034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홍보기획부실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홍보기획부실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1791923746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글로벌실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글로벌실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1218314017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국제회의실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68.50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국제회의실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137.00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2234022928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과학준비실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68.50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marL="0" marR="0" indent="0" algn="ctr" defTabSz="142555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1503804380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체육관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770.40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체육관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770.40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2713663439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진로활동실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101.25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진로활동실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101.25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2976768617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세미나실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101.25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세미나실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101.25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3172193382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학생식당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486.00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건강증진실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486.00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존치동 공간 재구조화 사업</a:t>
                      </a:r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홈베이스 기능</a:t>
                      </a:r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39359917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교직원식당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101.25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동아리실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101.25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5068842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조리실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118.80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샤워실</a:t>
                      </a:r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</a:t>
                      </a:r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118.80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7165389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교직원휴게실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55.35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교직원휴게실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55.35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1237380267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갱의실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35.15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갱의실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35.15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3465904111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선수숙소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161.91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선수숙소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161.91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2012509550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축구부식당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54.60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축구부식당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54.60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3024570820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축구부주방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19.80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축구부주방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19.80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219533661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숙소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숙소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1194639704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체련단련실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113.40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체련단련실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113.40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2050847928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샤워실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샤워실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/>
                </a:tc>
                <a:extLst>
                  <a:ext uri="{0D108BD9-81ED-4DB2-BD59-A6C34878D82A}">
                    <a16:rowId xmlns:a16="http://schemas.microsoft.com/office/drawing/2014/main" val="3904944607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세탁실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세탁실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3941486"/>
                  </a:ext>
                </a:extLst>
              </a:tr>
              <a:tr h="2230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4,155.92 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33.62%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3,798.57</a:t>
                      </a: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29.17%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2" marR="12832" marT="12832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687621"/>
                  </a:ext>
                </a:extLst>
              </a:tr>
            </a:tbl>
          </a:graphicData>
        </a:graphic>
      </p:graphicFrame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C52933F-997D-428B-9756-EF8BEE4C5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10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4481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스페이스 프로그램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649217"/>
              </p:ext>
            </p:extLst>
          </p:nvPr>
        </p:nvGraphicFramePr>
        <p:xfrm>
          <a:off x="438362" y="1463052"/>
          <a:ext cx="14292262" cy="83477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01206">
                  <a:extLst>
                    <a:ext uri="{9D8B030D-6E8A-4147-A177-3AD203B41FA5}">
                      <a16:colId xmlns:a16="http://schemas.microsoft.com/office/drawing/2014/main" val="1231868196"/>
                    </a:ext>
                  </a:extLst>
                </a:gridCol>
                <a:gridCol w="684408">
                  <a:extLst>
                    <a:ext uri="{9D8B030D-6E8A-4147-A177-3AD203B41FA5}">
                      <a16:colId xmlns:a16="http://schemas.microsoft.com/office/drawing/2014/main" val="172888919"/>
                    </a:ext>
                  </a:extLst>
                </a:gridCol>
                <a:gridCol w="1201206">
                  <a:extLst>
                    <a:ext uri="{9D8B030D-6E8A-4147-A177-3AD203B41FA5}">
                      <a16:colId xmlns:a16="http://schemas.microsoft.com/office/drawing/2014/main" val="2841904767"/>
                    </a:ext>
                  </a:extLst>
                </a:gridCol>
                <a:gridCol w="1204699">
                  <a:extLst>
                    <a:ext uri="{9D8B030D-6E8A-4147-A177-3AD203B41FA5}">
                      <a16:colId xmlns:a16="http://schemas.microsoft.com/office/drawing/2014/main" val="3773677000"/>
                    </a:ext>
                  </a:extLst>
                </a:gridCol>
                <a:gridCol w="377123">
                  <a:extLst>
                    <a:ext uri="{9D8B030D-6E8A-4147-A177-3AD203B41FA5}">
                      <a16:colId xmlns:a16="http://schemas.microsoft.com/office/drawing/2014/main" val="3851195416"/>
                    </a:ext>
                  </a:extLst>
                </a:gridCol>
                <a:gridCol w="1016137">
                  <a:extLst>
                    <a:ext uri="{9D8B030D-6E8A-4147-A177-3AD203B41FA5}">
                      <a16:colId xmlns:a16="http://schemas.microsoft.com/office/drawing/2014/main" val="3832014939"/>
                    </a:ext>
                  </a:extLst>
                </a:gridCol>
                <a:gridCol w="1494525">
                  <a:extLst>
                    <a:ext uri="{9D8B030D-6E8A-4147-A177-3AD203B41FA5}">
                      <a16:colId xmlns:a16="http://schemas.microsoft.com/office/drawing/2014/main" val="1029936314"/>
                    </a:ext>
                  </a:extLst>
                </a:gridCol>
                <a:gridCol w="680917">
                  <a:extLst>
                    <a:ext uri="{9D8B030D-6E8A-4147-A177-3AD203B41FA5}">
                      <a16:colId xmlns:a16="http://schemas.microsoft.com/office/drawing/2014/main" val="4244837912"/>
                    </a:ext>
                  </a:extLst>
                </a:gridCol>
                <a:gridCol w="1494525">
                  <a:extLst>
                    <a:ext uri="{9D8B030D-6E8A-4147-A177-3AD203B41FA5}">
                      <a16:colId xmlns:a16="http://schemas.microsoft.com/office/drawing/2014/main" val="1711527483"/>
                    </a:ext>
                  </a:extLst>
                </a:gridCol>
                <a:gridCol w="1498015">
                  <a:extLst>
                    <a:ext uri="{9D8B030D-6E8A-4147-A177-3AD203B41FA5}">
                      <a16:colId xmlns:a16="http://schemas.microsoft.com/office/drawing/2014/main" val="1239693397"/>
                    </a:ext>
                  </a:extLst>
                </a:gridCol>
                <a:gridCol w="377123">
                  <a:extLst>
                    <a:ext uri="{9D8B030D-6E8A-4147-A177-3AD203B41FA5}">
                      <a16:colId xmlns:a16="http://schemas.microsoft.com/office/drawing/2014/main" val="710980238"/>
                    </a:ext>
                  </a:extLst>
                </a:gridCol>
                <a:gridCol w="911380">
                  <a:extLst>
                    <a:ext uri="{9D8B030D-6E8A-4147-A177-3AD203B41FA5}">
                      <a16:colId xmlns:a16="http://schemas.microsoft.com/office/drawing/2014/main" val="866574176"/>
                    </a:ext>
                  </a:extLst>
                </a:gridCol>
                <a:gridCol w="2150998">
                  <a:extLst>
                    <a:ext uri="{9D8B030D-6E8A-4147-A177-3AD203B41FA5}">
                      <a16:colId xmlns:a16="http://schemas.microsoft.com/office/drawing/2014/main" val="250162854"/>
                    </a:ext>
                  </a:extLst>
                </a:gridCol>
              </a:tblGrid>
              <a:tr h="35098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기존면적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비율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증개축면적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비율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370024"/>
                  </a:ext>
                </a:extLst>
              </a:tr>
              <a:tr h="4242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현위치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사업유형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세부실명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 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합계면적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(㎡)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변경위치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사업유형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세부실명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 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합계면적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(㎡)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4016277"/>
                  </a:ext>
                </a:extLst>
              </a:tr>
              <a:tr h="245684">
                <a:tc rowSpan="2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관리 </a:t>
                      </a:r>
                      <a:b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행정공간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업무지원실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63.00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개축동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교무실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62.64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554514"/>
                  </a:ext>
                </a:extLst>
              </a:tr>
              <a:tr h="4242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인쇄실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통합관리실</a:t>
                      </a:r>
                      <a:endParaRPr lang="en-US" altLang="ko-KR" sz="1200" u="none" strike="noStrike" dirty="0"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테크센터</a:t>
                      </a:r>
                      <a:endParaRPr lang="ko-KR" altLang="en-US" sz="1200" b="1" i="0" u="none" strike="noStrike" dirty="0">
                        <a:solidFill>
                          <a:srgbClr val="2F75B5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62.64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스마트시스템관리지원</a:t>
                      </a:r>
                      <a:endParaRPr lang="en-US" altLang="ko-KR" sz="1200" u="none" strike="noStrike" dirty="0"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기자재대여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161105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경화당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지도교사실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12.87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재활용 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38.57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189805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39.21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시설 관리실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31.32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3808556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부속동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66.12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6262553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재활용창고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92.68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314204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하이소웰창고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48.00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242496"/>
                  </a:ext>
                </a:extLst>
              </a:tr>
              <a:tr h="2456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교무실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355.05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교무실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355.05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1764883535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3681439658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행정실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행정실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2401082494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법인실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법인실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957873461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서고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서고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338530228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회의실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회의실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1129625728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개별상담실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23.90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개별상담실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23.90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3576736792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녹화실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29.70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녹화실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29.70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3671251322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방송실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29.70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방송실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29.70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761683410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생활지도부실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생활지도부실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1438714887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영양사실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11.25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영양사실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11.25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2442891377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24.38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24.38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3282541716"/>
                  </a:ext>
                </a:extLst>
              </a:tr>
              <a:tr h="2456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전산창고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전산창고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211229089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33.75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4127302462"/>
                  </a:ext>
                </a:extLst>
              </a:tr>
              <a:tr h="2456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체육부실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37.80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체육부실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37.80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3626127948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코치실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11.02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코치실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11.02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2401364180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미팅룸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56.70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미팅룸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56.70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1481587185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숙직실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9.99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숙직실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9.99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1038682408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경비실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8.10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경비실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8.10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/>
                </a:tc>
                <a:extLst>
                  <a:ext uri="{0D108BD9-81ED-4DB2-BD59-A6C34878D82A}">
                    <a16:rowId xmlns:a16="http://schemas.microsoft.com/office/drawing/2014/main" val="1468563269"/>
                  </a:ext>
                </a:extLst>
              </a:tr>
              <a:tr h="2690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44.10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44.10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1740815"/>
                  </a:ext>
                </a:extLst>
              </a:tr>
              <a:tr h="2456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1,329.32 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10.75%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1,178.11 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9.05%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38" marR="12838" marT="12838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914024"/>
                  </a:ext>
                </a:extLst>
              </a:tr>
            </a:tbl>
          </a:graphicData>
        </a:graphic>
      </p:graphicFrame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224BBE0E-D09A-4E74-BC9C-EBAFA7976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11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2138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스페이스 프로그램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108427"/>
              </p:ext>
            </p:extLst>
          </p:nvPr>
        </p:nvGraphicFramePr>
        <p:xfrm>
          <a:off x="438362" y="1998134"/>
          <a:ext cx="14317750" cy="74432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8373">
                  <a:extLst>
                    <a:ext uri="{9D8B030D-6E8A-4147-A177-3AD203B41FA5}">
                      <a16:colId xmlns:a16="http://schemas.microsoft.com/office/drawing/2014/main" val="505334422"/>
                    </a:ext>
                  </a:extLst>
                </a:gridCol>
                <a:gridCol w="798373">
                  <a:extLst>
                    <a:ext uri="{9D8B030D-6E8A-4147-A177-3AD203B41FA5}">
                      <a16:colId xmlns:a16="http://schemas.microsoft.com/office/drawing/2014/main" val="1779691447"/>
                    </a:ext>
                  </a:extLst>
                </a:gridCol>
                <a:gridCol w="1401225">
                  <a:extLst>
                    <a:ext uri="{9D8B030D-6E8A-4147-A177-3AD203B41FA5}">
                      <a16:colId xmlns:a16="http://schemas.microsoft.com/office/drawing/2014/main" val="1337165193"/>
                    </a:ext>
                  </a:extLst>
                </a:gridCol>
                <a:gridCol w="1405298">
                  <a:extLst>
                    <a:ext uri="{9D8B030D-6E8A-4147-A177-3AD203B41FA5}">
                      <a16:colId xmlns:a16="http://schemas.microsoft.com/office/drawing/2014/main" val="3185622591"/>
                    </a:ext>
                  </a:extLst>
                </a:gridCol>
                <a:gridCol w="439919">
                  <a:extLst>
                    <a:ext uri="{9D8B030D-6E8A-4147-A177-3AD203B41FA5}">
                      <a16:colId xmlns:a16="http://schemas.microsoft.com/office/drawing/2014/main" val="1673891187"/>
                    </a:ext>
                  </a:extLst>
                </a:gridCol>
                <a:gridCol w="1185339">
                  <a:extLst>
                    <a:ext uri="{9D8B030D-6E8A-4147-A177-3AD203B41FA5}">
                      <a16:colId xmlns:a16="http://schemas.microsoft.com/office/drawing/2014/main" val="524115660"/>
                    </a:ext>
                  </a:extLst>
                </a:gridCol>
                <a:gridCol w="1026479">
                  <a:extLst>
                    <a:ext uri="{9D8B030D-6E8A-4147-A177-3AD203B41FA5}">
                      <a16:colId xmlns:a16="http://schemas.microsoft.com/office/drawing/2014/main" val="4252890193"/>
                    </a:ext>
                  </a:extLst>
                </a:gridCol>
                <a:gridCol w="794299">
                  <a:extLst>
                    <a:ext uri="{9D8B030D-6E8A-4147-A177-3AD203B41FA5}">
                      <a16:colId xmlns:a16="http://schemas.microsoft.com/office/drawing/2014/main" val="3000330066"/>
                    </a:ext>
                  </a:extLst>
                </a:gridCol>
                <a:gridCol w="708759">
                  <a:extLst>
                    <a:ext uri="{9D8B030D-6E8A-4147-A177-3AD203B41FA5}">
                      <a16:colId xmlns:a16="http://schemas.microsoft.com/office/drawing/2014/main" val="779275669"/>
                    </a:ext>
                  </a:extLst>
                </a:gridCol>
                <a:gridCol w="1747458">
                  <a:extLst>
                    <a:ext uri="{9D8B030D-6E8A-4147-A177-3AD203B41FA5}">
                      <a16:colId xmlns:a16="http://schemas.microsoft.com/office/drawing/2014/main" val="3902734315"/>
                    </a:ext>
                  </a:extLst>
                </a:gridCol>
                <a:gridCol w="439919">
                  <a:extLst>
                    <a:ext uri="{9D8B030D-6E8A-4147-A177-3AD203B41FA5}">
                      <a16:colId xmlns:a16="http://schemas.microsoft.com/office/drawing/2014/main" val="642735332"/>
                    </a:ext>
                  </a:extLst>
                </a:gridCol>
                <a:gridCol w="1063139">
                  <a:extLst>
                    <a:ext uri="{9D8B030D-6E8A-4147-A177-3AD203B41FA5}">
                      <a16:colId xmlns:a16="http://schemas.microsoft.com/office/drawing/2014/main" val="566351137"/>
                    </a:ext>
                  </a:extLst>
                </a:gridCol>
                <a:gridCol w="2509170">
                  <a:extLst>
                    <a:ext uri="{9D8B030D-6E8A-4147-A177-3AD203B41FA5}">
                      <a16:colId xmlns:a16="http://schemas.microsoft.com/office/drawing/2014/main" val="1146398750"/>
                    </a:ext>
                  </a:extLst>
                </a:gridCol>
              </a:tblGrid>
              <a:tr h="3858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구분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기존면적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비율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증개축면적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비고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비율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(%)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7449251"/>
                  </a:ext>
                </a:extLst>
              </a:tr>
              <a:tr h="4655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현위치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사업유형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세부실명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 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합계면적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(㎡)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변경위치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사업유형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세부실명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 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합계면적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(㎡)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2103329"/>
                  </a:ext>
                </a:extLst>
              </a:tr>
              <a:tr h="257205">
                <a:tc rowSpan="16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봉사관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197.28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개축동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265.84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594863"/>
                  </a:ext>
                </a:extLst>
              </a:tr>
              <a:tr h="2957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설비관련실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25.20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설비관련실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58.86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912261"/>
                  </a:ext>
                </a:extLst>
              </a:tr>
              <a:tr h="4655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989.84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필수 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1,892.63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 </a:t>
                      </a:r>
                      <a:r>
                        <a:rPr lang="ko-KR" altLang="en-US" sz="12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증개축</a:t>
                      </a:r>
                      <a:r>
                        <a:rPr lang="ko-KR" alt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연면적의 최소 </a:t>
                      </a:r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38% </a:t>
                      </a:r>
                      <a:r>
                        <a:rPr lang="ko-KR" alt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기준 이상</a:t>
                      </a:r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.(38.46%</a:t>
                      </a:r>
                      <a:r>
                        <a:rPr lang="ko-KR" altLang="en-US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확보</a:t>
                      </a:r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</a:p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 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필수 공용공간의 </a:t>
                      </a:r>
                      <a:r>
                        <a:rPr lang="ko-KR" alt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실구성은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개방형 권장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.</a:t>
                      </a:r>
                    </a:p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 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스마트 </a:t>
                      </a:r>
                      <a:r>
                        <a:rPr lang="ko-KR" alt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홈베이스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: 2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개실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각 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60㎡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이상</a:t>
                      </a:r>
                    </a:p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 </a:t>
                      </a:r>
                      <a:r>
                        <a:rPr lang="ko-KR" alt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테마형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</a:t>
                      </a:r>
                      <a:r>
                        <a:rPr lang="ko-KR" alt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사색공간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도서 및 휴게공간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 : 60㎡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이상</a:t>
                      </a:r>
                    </a:p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 </a:t>
                      </a:r>
                      <a:r>
                        <a:rPr lang="ko-KR" alt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테마형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</a:t>
                      </a:r>
                      <a:r>
                        <a:rPr lang="ko-KR" alt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진로공간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도서 및 휴게공간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 : 60㎡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이상</a:t>
                      </a:r>
                    </a:p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 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복합형 자율교육공간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자율스터디공간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다목적 오피스로 </a:t>
                      </a:r>
                      <a:r>
                        <a:rPr lang="ko-KR" alt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활용가능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 : 70㎡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이상</a:t>
                      </a:r>
                    </a:p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- </a:t>
                      </a:r>
                      <a:r>
                        <a:rPr lang="ko-KR" alt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휴게라운지</a:t>
                      </a:r>
                      <a:r>
                        <a:rPr lang="en-US" altLang="ko-K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: 40㎡</a:t>
                      </a:r>
                      <a:r>
                        <a:rPr lang="ko-KR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이상</a:t>
                      </a: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744359"/>
                  </a:ext>
                </a:extLst>
              </a:tr>
              <a:tr h="2957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경화당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11.66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선택 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28.28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통합로비</a:t>
                      </a:r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그린케어존 등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5185993"/>
                  </a:ext>
                </a:extLst>
              </a:tr>
              <a:tr h="2957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33.32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615656"/>
                  </a:ext>
                </a:extLst>
              </a:tr>
              <a:tr h="2957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부속동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철거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영선실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95.87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3455302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270.35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성실관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270.35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extLst>
                  <a:ext uri="{0D108BD9-81ED-4DB2-BD59-A6C34878D82A}">
                    <a16:rowId xmlns:a16="http://schemas.microsoft.com/office/drawing/2014/main" val="4240767591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설비관련실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145.80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설비관련실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145.80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extLst>
                  <a:ext uri="{0D108BD9-81ED-4DB2-BD59-A6C34878D82A}">
                    <a16:rowId xmlns:a16="http://schemas.microsoft.com/office/drawing/2014/main" val="3511421167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1,040.03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1,040.68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extLst>
                  <a:ext uri="{0D108BD9-81ED-4DB2-BD59-A6C34878D82A}">
                    <a16:rowId xmlns:a16="http://schemas.microsoft.com/office/drawing/2014/main" val="3088229422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75.00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창조관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75.00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extLst>
                  <a:ext uri="{0D108BD9-81ED-4DB2-BD59-A6C34878D82A}">
                    <a16:rowId xmlns:a16="http://schemas.microsoft.com/office/drawing/2014/main" val="453293361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설비관련실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설비관련실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37.50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extLst>
                  <a:ext uri="{0D108BD9-81ED-4DB2-BD59-A6C34878D82A}">
                    <a16:rowId xmlns:a16="http://schemas.microsoft.com/office/drawing/2014/main" val="564408961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527.55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527.55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extLst>
                  <a:ext uri="{0D108BD9-81ED-4DB2-BD59-A6C34878D82A}">
                    <a16:rowId xmlns:a16="http://schemas.microsoft.com/office/drawing/2014/main" val="3112542126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40.48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근면관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존치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화장실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40.48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extLst>
                  <a:ext uri="{0D108BD9-81ED-4DB2-BD59-A6C34878D82A}">
                    <a16:rowId xmlns:a16="http://schemas.microsoft.com/office/drawing/2014/main" val="191893911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설비관련실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21.60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설비관련실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21.60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/>
                </a:tc>
                <a:extLst>
                  <a:ext uri="{0D108BD9-81ED-4DB2-BD59-A6C34878D82A}">
                    <a16:rowId xmlns:a16="http://schemas.microsoft.com/office/drawing/2014/main" val="3523989793"/>
                  </a:ext>
                </a:extLst>
              </a:tr>
              <a:tr h="28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131.44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공용공간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131.44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3403216"/>
                  </a:ext>
                </a:extLst>
              </a:tr>
              <a:tr h="2957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3,642.92 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29.47%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4,556.01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34.84%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519604"/>
                  </a:ext>
                </a:extLst>
              </a:tr>
              <a:tr h="28488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총     계 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12,362.02 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총    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13,020.85 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　</a:t>
                      </a:r>
                      <a:r>
                        <a:rPr lang="en-US" altLang="ko-KR" sz="1200" b="1" u="none" strike="noStrike" dirty="0"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100%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12860" marR="12860" marT="1286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1461332"/>
                  </a:ext>
                </a:extLst>
              </a:tr>
            </a:tbl>
          </a:graphicData>
        </a:graphic>
      </p:graphicFrame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60B8D770-151E-4556-876A-B992B82B7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12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24820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0" t="-55" r="15066" b="2"/>
          <a:stretch/>
        </p:blipFill>
        <p:spPr>
          <a:xfrm>
            <a:off x="699246" y="3455895"/>
            <a:ext cx="10125635" cy="614530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08457" y="1830533"/>
            <a:ext cx="8549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마스터 플랜 방향 대안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-1</a:t>
            </a:r>
            <a:endParaRPr lang="en-US" altLang="ko-KR" sz="1500" b="1" dirty="0">
              <a:solidFill>
                <a:srgbClr val="EF077B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32" name="직선 연결선 31"/>
          <p:cNvCxnSpPr/>
          <p:nvPr/>
        </p:nvCxnSpPr>
        <p:spPr>
          <a:xfrm flipV="1">
            <a:off x="3278394" y="3265242"/>
            <a:ext cx="0" cy="3039036"/>
          </a:xfrm>
          <a:prstGeom prst="line">
            <a:avLst/>
          </a:prstGeom>
          <a:ln>
            <a:solidFill>
              <a:srgbClr val="0A8FA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3278394" y="3265242"/>
            <a:ext cx="285077" cy="0"/>
          </a:xfrm>
          <a:prstGeom prst="line">
            <a:avLst/>
          </a:prstGeom>
          <a:ln>
            <a:solidFill>
              <a:srgbClr val="0A8F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532094" y="3144219"/>
            <a:ext cx="6719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err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중앙마당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35" name="직선 연결선 34"/>
          <p:cNvCxnSpPr/>
          <p:nvPr/>
        </p:nvCxnSpPr>
        <p:spPr>
          <a:xfrm flipV="1">
            <a:off x="7064035" y="3238348"/>
            <a:ext cx="0" cy="3039036"/>
          </a:xfrm>
          <a:prstGeom prst="line">
            <a:avLst/>
          </a:prstGeom>
          <a:ln>
            <a:solidFill>
              <a:srgbClr val="0A8FA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7061665" y="3238348"/>
            <a:ext cx="291353" cy="0"/>
          </a:xfrm>
          <a:prstGeom prst="line">
            <a:avLst/>
          </a:prstGeom>
          <a:ln>
            <a:solidFill>
              <a:srgbClr val="0A8F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346429" y="3111149"/>
            <a:ext cx="5501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학교숲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42" name="직선 연결선 41"/>
          <p:cNvCxnSpPr/>
          <p:nvPr/>
        </p:nvCxnSpPr>
        <p:spPr>
          <a:xfrm flipV="1">
            <a:off x="2563286" y="3265241"/>
            <a:ext cx="0" cy="2770096"/>
          </a:xfrm>
          <a:prstGeom prst="line">
            <a:avLst/>
          </a:prstGeom>
          <a:ln>
            <a:solidFill>
              <a:srgbClr val="0A8FA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H="1">
            <a:off x="2247890" y="3265241"/>
            <a:ext cx="315396" cy="0"/>
          </a:xfrm>
          <a:prstGeom prst="line">
            <a:avLst/>
          </a:prstGeom>
          <a:ln>
            <a:solidFill>
              <a:srgbClr val="0A8F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1518325" y="3131179"/>
            <a:ext cx="8290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개축교사동</a:t>
            </a:r>
            <a:endParaRPr lang="ko-KR" altLang="en-US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45" name="직선 연결선 44"/>
          <p:cNvCxnSpPr/>
          <p:nvPr/>
        </p:nvCxnSpPr>
        <p:spPr>
          <a:xfrm flipV="1">
            <a:off x="4460858" y="3250791"/>
            <a:ext cx="0" cy="3768574"/>
          </a:xfrm>
          <a:prstGeom prst="line">
            <a:avLst/>
          </a:prstGeom>
          <a:ln>
            <a:solidFill>
              <a:srgbClr val="0A8FA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4460858" y="3250791"/>
            <a:ext cx="267009" cy="0"/>
          </a:xfrm>
          <a:prstGeom prst="line">
            <a:avLst/>
          </a:prstGeom>
          <a:ln>
            <a:solidFill>
              <a:srgbClr val="0A8F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686847" y="3129768"/>
            <a:ext cx="103746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개축커뮤니티동</a:t>
            </a:r>
            <a:endParaRPr lang="en-US" altLang="ko-KR" sz="11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ko-KR" altLang="en-US" sz="11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필로티 주차장</a:t>
            </a:r>
            <a:endParaRPr lang="en-US" altLang="ko-KR" sz="11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ko-KR" altLang="en-US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48" name="직선 연결선 47"/>
          <p:cNvCxnSpPr/>
          <p:nvPr/>
        </p:nvCxnSpPr>
        <p:spPr>
          <a:xfrm flipV="1">
            <a:off x="8221308" y="3240403"/>
            <a:ext cx="0" cy="2875616"/>
          </a:xfrm>
          <a:prstGeom prst="line">
            <a:avLst/>
          </a:prstGeom>
          <a:ln>
            <a:solidFill>
              <a:srgbClr val="0A8FA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8218938" y="3240403"/>
            <a:ext cx="185474" cy="0"/>
          </a:xfrm>
          <a:prstGeom prst="line">
            <a:avLst/>
          </a:prstGeom>
          <a:ln>
            <a:solidFill>
              <a:srgbClr val="0A8F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350129" y="3109598"/>
            <a:ext cx="6737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972239" y="6673316"/>
            <a:ext cx="3642554" cy="1371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장점</a:t>
            </a:r>
            <a:endParaRPr lang="en-US" altLang="ko-KR" sz="1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정적공간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–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 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/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동적공간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 구분 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기존 교사동과 인접배치하여 시설간 연계성 양호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동선 경제적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성실관의 본관기능 유지가능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55" name="직선 연결선 54"/>
          <p:cNvCxnSpPr/>
          <p:nvPr/>
        </p:nvCxnSpPr>
        <p:spPr>
          <a:xfrm flipV="1">
            <a:off x="6083577" y="3259066"/>
            <a:ext cx="0" cy="3497240"/>
          </a:xfrm>
          <a:prstGeom prst="line">
            <a:avLst/>
          </a:prstGeom>
          <a:ln>
            <a:solidFill>
              <a:srgbClr val="0A8FA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>
          <a:xfrm>
            <a:off x="6083577" y="3259066"/>
            <a:ext cx="267009" cy="0"/>
          </a:xfrm>
          <a:prstGeom prst="line">
            <a:avLst/>
          </a:prstGeom>
          <a:ln>
            <a:solidFill>
              <a:srgbClr val="0A8F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337276" y="3138043"/>
            <a:ext cx="6719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진입마당</a:t>
            </a:r>
          </a:p>
        </p:txBody>
      </p:sp>
      <p:cxnSp>
        <p:nvCxnSpPr>
          <p:cNvPr id="62" name="직선 연결선 61"/>
          <p:cNvCxnSpPr/>
          <p:nvPr/>
        </p:nvCxnSpPr>
        <p:spPr>
          <a:xfrm flipV="1">
            <a:off x="10105750" y="3230487"/>
            <a:ext cx="0" cy="2448043"/>
          </a:xfrm>
          <a:prstGeom prst="line">
            <a:avLst/>
          </a:prstGeom>
          <a:ln>
            <a:solidFill>
              <a:srgbClr val="0A8FA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>
            <a:off x="10105750" y="3230486"/>
            <a:ext cx="226079" cy="0"/>
          </a:xfrm>
          <a:prstGeom prst="line">
            <a:avLst/>
          </a:prstGeom>
          <a:ln>
            <a:solidFill>
              <a:srgbClr val="0A8F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10259130" y="3103287"/>
            <a:ext cx="11315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남문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972239" y="4055578"/>
            <a:ext cx="3642554" cy="2566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계획방향</a:t>
            </a:r>
            <a:endParaRPr lang="en-US" altLang="ko-KR" sz="1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endParaRPr lang="en-US" altLang="ko-KR" sz="400" b="1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기존 교사동에 인접하여 개축교사동을 배치하고 본관과  개축교사동을 통합할 수 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있는 개축 커뮤니티동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계획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개축커뮤니티동의 하부에 필로티 주차장 계획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중앙마당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교사동의 중심 역할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전망이 좋은 곳에 식당 및 야외테라스 배치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남향에 주요교실 배치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북향에 화장실 및 지원시설 배치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endParaRPr lang="en-US" altLang="ko-KR" sz="1200" b="1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0972239" y="8377891"/>
            <a:ext cx="36425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단점</a:t>
            </a:r>
            <a:endParaRPr lang="en-US" altLang="ko-KR" sz="1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400" b="1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 주변에 주차장 배치로 보차분리를 위한 보완적 조치 필요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학교숲을 이용하여 학교경관 및 이미지 보완 필요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공사차량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접근 어려움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공사중 학습권 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보장 필요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4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미래학교 구상안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3CCCDAE3-3BA0-466B-A201-4400122EE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13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0965600" y="1830533"/>
            <a:ext cx="8549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마스터플랜 협의안</a:t>
            </a:r>
            <a:r>
              <a:rPr lang="en-US" altLang="ko-KR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_ </a:t>
            </a: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 요구사항</a:t>
            </a:r>
            <a:endParaRPr lang="en-US" altLang="ko-KR" sz="1500" b="1" dirty="0">
              <a:solidFill>
                <a:srgbClr val="EF077B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78816" y="2240171"/>
            <a:ext cx="432590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운동공간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과 학습공간 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분리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개축동과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본관동 연계 고려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본관동 본래기능 유지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개축동 아래 필로티 주차장 계획 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39" name="직선 연결선 38"/>
          <p:cNvCxnSpPr/>
          <p:nvPr/>
        </p:nvCxnSpPr>
        <p:spPr>
          <a:xfrm>
            <a:off x="9504475" y="7223760"/>
            <a:ext cx="0" cy="947902"/>
          </a:xfrm>
          <a:prstGeom prst="line">
            <a:avLst/>
          </a:prstGeom>
          <a:ln>
            <a:solidFill>
              <a:srgbClr val="0A8FA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9504475" y="8171660"/>
            <a:ext cx="226079" cy="0"/>
          </a:xfrm>
          <a:prstGeom prst="line">
            <a:avLst/>
          </a:prstGeom>
          <a:ln>
            <a:solidFill>
              <a:srgbClr val="0A8F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9657855" y="8044461"/>
            <a:ext cx="11315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정문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3416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 t="22454" r="2750" b="22756"/>
          <a:stretch/>
        </p:blipFill>
        <p:spPr>
          <a:xfrm>
            <a:off x="0" y="3721101"/>
            <a:ext cx="15138400" cy="62611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08457" y="1830533"/>
            <a:ext cx="8549739" cy="35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배치계획 주요 방향</a:t>
            </a:r>
            <a:endParaRPr lang="en-US" altLang="ko-KR" sz="1500" b="1" dirty="0">
              <a:solidFill>
                <a:srgbClr val="EF077B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4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미래학교 구상안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4974" y="2169831"/>
            <a:ext cx="6732588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400" b="1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정적영역 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 학습공간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/ 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동적영역 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 및 학교 숲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구분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기존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교사동에 인접하여 개축교사동을 배치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: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개축교사동의 채광이 양호한 곳에 주요교실 배치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본관과  개축교사동을 연결하는 커뮤니티동 계획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: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전망이 우수한 곳에</a:t>
            </a:r>
            <a:r>
              <a:rPr lang="en-US" altLang="ko-KR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300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공용 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지원시설 배치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" name="순서도: 다른 페이지 연결선 2"/>
          <p:cNvSpPr/>
          <p:nvPr/>
        </p:nvSpPr>
        <p:spPr>
          <a:xfrm rot="5400000">
            <a:off x="801862" y="3492104"/>
            <a:ext cx="294616" cy="1041877"/>
          </a:xfrm>
          <a:prstGeom prst="flowChartOffpageConnector">
            <a:avLst/>
          </a:prstGeom>
          <a:solidFill>
            <a:srgbClr val="DCEEF4">
              <a:alpha val="84000"/>
            </a:srgbClr>
          </a:solidFill>
          <a:ln>
            <a:solidFill>
              <a:srgbClr val="0E91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순서도: 다른 페이지 연결선 10"/>
          <p:cNvSpPr/>
          <p:nvPr/>
        </p:nvSpPr>
        <p:spPr>
          <a:xfrm rot="5400000" flipV="1">
            <a:off x="6199923" y="3522155"/>
            <a:ext cx="294616" cy="981776"/>
          </a:xfrm>
          <a:prstGeom prst="flowChartOffpageConnector">
            <a:avLst/>
          </a:prstGeom>
          <a:solidFill>
            <a:srgbClr val="DCEEF4">
              <a:alpha val="84000"/>
            </a:srgbClr>
          </a:solidFill>
          <a:ln>
            <a:solidFill>
              <a:srgbClr val="0E91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470109" y="3865735"/>
            <a:ext cx="4386234" cy="294616"/>
          </a:xfrm>
          <a:prstGeom prst="rect">
            <a:avLst/>
          </a:prstGeom>
          <a:solidFill>
            <a:srgbClr val="DCEEF4">
              <a:alpha val="84000"/>
            </a:srgbClr>
          </a:solidFill>
          <a:ln>
            <a:solidFill>
              <a:srgbClr val="0E91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순서도: 다른 페이지 연결선 17"/>
          <p:cNvSpPr/>
          <p:nvPr/>
        </p:nvSpPr>
        <p:spPr>
          <a:xfrm rot="5400000">
            <a:off x="7495672" y="3492103"/>
            <a:ext cx="294616" cy="1041877"/>
          </a:xfrm>
          <a:prstGeom prst="flowChartOffpageConnector">
            <a:avLst/>
          </a:prstGeom>
          <a:solidFill>
            <a:srgbClr val="DCEEF4">
              <a:alpha val="84000"/>
            </a:srgbClr>
          </a:solidFill>
          <a:ln>
            <a:solidFill>
              <a:srgbClr val="0E91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순서도: 다른 페이지 연결선 18"/>
          <p:cNvSpPr/>
          <p:nvPr/>
        </p:nvSpPr>
        <p:spPr>
          <a:xfrm rot="5400000" flipV="1">
            <a:off x="14104427" y="3522154"/>
            <a:ext cx="294616" cy="981776"/>
          </a:xfrm>
          <a:prstGeom prst="flowChartOffpageConnector">
            <a:avLst/>
          </a:prstGeom>
          <a:solidFill>
            <a:srgbClr val="DCEEF4">
              <a:alpha val="84000"/>
            </a:srgbClr>
          </a:solidFill>
          <a:ln>
            <a:solidFill>
              <a:srgbClr val="0E91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8163919" y="3865733"/>
            <a:ext cx="5596928" cy="294617"/>
          </a:xfrm>
          <a:prstGeom prst="rect">
            <a:avLst/>
          </a:prstGeom>
          <a:solidFill>
            <a:srgbClr val="DCEEF4">
              <a:alpha val="84000"/>
            </a:srgbClr>
          </a:solidFill>
          <a:ln>
            <a:solidFill>
              <a:srgbClr val="0E91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663825" y="3833688"/>
            <a:ext cx="1866718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b="1" dirty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정적영역</a:t>
            </a:r>
            <a:r>
              <a:rPr lang="en-US" altLang="ko-KR" sz="1050" b="1" dirty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: </a:t>
            </a:r>
            <a:r>
              <a:rPr lang="ko-KR" altLang="en-US" sz="1050" b="1" dirty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교사동 학습공간</a:t>
            </a:r>
            <a:endParaRPr lang="en-US" altLang="ko-KR" sz="1050" b="1" dirty="0"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822057" y="3831212"/>
            <a:ext cx="2824797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b="1" dirty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동적영역</a:t>
            </a:r>
            <a:r>
              <a:rPr lang="en-US" altLang="ko-KR" sz="1050" b="1" dirty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: </a:t>
            </a:r>
            <a:r>
              <a:rPr lang="ko-KR" altLang="en-US" sz="1050" b="1" dirty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운동장 및 학교숲</a:t>
            </a:r>
            <a:endParaRPr lang="en-US" altLang="ko-KR" sz="1050" b="1" dirty="0"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59371" y="6106810"/>
            <a:ext cx="7393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0A8FAE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채광양호</a:t>
            </a:r>
          </a:p>
        </p:txBody>
      </p:sp>
      <p:cxnSp>
        <p:nvCxnSpPr>
          <p:cNvPr id="38" name="직선 화살표 연결선 37"/>
          <p:cNvCxnSpPr/>
          <p:nvPr/>
        </p:nvCxnSpPr>
        <p:spPr>
          <a:xfrm flipH="1">
            <a:off x="1541194" y="8494116"/>
            <a:ext cx="1062074" cy="1134057"/>
          </a:xfrm>
          <a:prstGeom prst="straightConnector1">
            <a:avLst/>
          </a:prstGeom>
          <a:ln w="34925">
            <a:solidFill>
              <a:srgbClr val="0A8FAE"/>
            </a:solidFill>
            <a:prstDash val="sysDash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4294130" y="8494116"/>
            <a:ext cx="799119" cy="1134057"/>
          </a:xfrm>
          <a:prstGeom prst="straightConnector1">
            <a:avLst/>
          </a:prstGeom>
          <a:ln w="34925">
            <a:solidFill>
              <a:srgbClr val="0A8FAE"/>
            </a:solidFill>
            <a:prstDash val="sysDash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1729829" y="9481286"/>
            <a:ext cx="7296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0A8FAE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전망우수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294130" y="9481286"/>
            <a:ext cx="7296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0A8FAE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전망우수</a:t>
            </a:r>
          </a:p>
        </p:txBody>
      </p:sp>
      <p:cxnSp>
        <p:nvCxnSpPr>
          <p:cNvPr id="23" name="직선 화살표 연결선 22"/>
          <p:cNvCxnSpPr/>
          <p:nvPr/>
        </p:nvCxnSpPr>
        <p:spPr>
          <a:xfrm flipH="1">
            <a:off x="2016934" y="6171524"/>
            <a:ext cx="791668" cy="380002"/>
          </a:xfrm>
          <a:prstGeom prst="straightConnector1">
            <a:avLst/>
          </a:prstGeom>
          <a:ln w="53975">
            <a:solidFill>
              <a:srgbClr val="FFC000"/>
            </a:solidFill>
            <a:prstDash val="sysDash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/>
          <p:nvPr/>
        </p:nvCxnSpPr>
        <p:spPr>
          <a:xfrm flipH="1">
            <a:off x="2004808" y="7016803"/>
            <a:ext cx="791668" cy="380002"/>
          </a:xfrm>
          <a:prstGeom prst="straightConnector1">
            <a:avLst/>
          </a:prstGeom>
          <a:ln w="53975">
            <a:solidFill>
              <a:srgbClr val="FFC000"/>
            </a:solidFill>
            <a:prstDash val="sysDash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자유형 57"/>
          <p:cNvSpPr/>
          <p:nvPr/>
        </p:nvSpPr>
        <p:spPr>
          <a:xfrm>
            <a:off x="1800665" y="7370979"/>
            <a:ext cx="1237957" cy="798876"/>
          </a:xfrm>
          <a:custGeom>
            <a:avLst/>
            <a:gdLst>
              <a:gd name="connsiteX0" fmla="*/ 0 w 1237957"/>
              <a:gd name="connsiteY0" fmla="*/ 0 h 1125416"/>
              <a:gd name="connsiteX1" fmla="*/ 0 w 1237957"/>
              <a:gd name="connsiteY1" fmla="*/ 1125416 h 1125416"/>
              <a:gd name="connsiteX2" fmla="*/ 1237957 w 1237957"/>
              <a:gd name="connsiteY2" fmla="*/ 1125416 h 1125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37957" h="1125416">
                <a:moveTo>
                  <a:pt x="0" y="0"/>
                </a:moveTo>
                <a:lnTo>
                  <a:pt x="0" y="1125416"/>
                </a:lnTo>
                <a:lnTo>
                  <a:pt x="1237957" y="1125416"/>
                </a:lnTo>
              </a:path>
            </a:pathLst>
          </a:custGeom>
          <a:noFill/>
          <a:ln w="31750">
            <a:solidFill>
              <a:srgbClr val="0A8FAE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9" name="자유형 58"/>
          <p:cNvSpPr/>
          <p:nvPr/>
        </p:nvSpPr>
        <p:spPr>
          <a:xfrm flipH="1">
            <a:off x="3733565" y="6832599"/>
            <a:ext cx="796978" cy="1337255"/>
          </a:xfrm>
          <a:custGeom>
            <a:avLst/>
            <a:gdLst>
              <a:gd name="connsiteX0" fmla="*/ 0 w 1237957"/>
              <a:gd name="connsiteY0" fmla="*/ 0 h 1125416"/>
              <a:gd name="connsiteX1" fmla="*/ 0 w 1237957"/>
              <a:gd name="connsiteY1" fmla="*/ 1125416 h 1125416"/>
              <a:gd name="connsiteX2" fmla="*/ 1237957 w 1237957"/>
              <a:gd name="connsiteY2" fmla="*/ 1125416 h 1125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37957" h="1125416">
                <a:moveTo>
                  <a:pt x="0" y="0"/>
                </a:moveTo>
                <a:lnTo>
                  <a:pt x="0" y="1125416"/>
                </a:lnTo>
                <a:lnTo>
                  <a:pt x="1237957" y="1125416"/>
                </a:lnTo>
              </a:path>
            </a:pathLst>
          </a:custGeom>
          <a:noFill/>
          <a:ln w="31750">
            <a:solidFill>
              <a:srgbClr val="0A8FAE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3137620" y="7848860"/>
            <a:ext cx="4475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0A8FAE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연결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762411D-7061-4FD5-AABF-116DC20A7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14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1760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61" b="17103"/>
          <a:stretch/>
        </p:blipFill>
        <p:spPr>
          <a:xfrm>
            <a:off x="0" y="3603812"/>
            <a:ext cx="15119350" cy="640524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08457" y="1830533"/>
            <a:ext cx="8549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5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동선 및 외부공간계획 주요방향</a:t>
            </a:r>
            <a:endParaRPr lang="en-US" altLang="ko-KR" sz="1500" b="1" dirty="0">
              <a:solidFill>
                <a:srgbClr val="EF077B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4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미래학교 구상안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0240" y="2138680"/>
            <a:ext cx="14334480" cy="160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400" b="1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본관동과 개축 교사동 사이에 소통과 교류의 중심공간 역할을 하는 커뮤니티 광장 계획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 커뮤니티동 하부에 필로티 주차장 계획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서쪽으로의 훌륭한 전망을 충분히 즐길수 있도록 커뮤니티동의 전면에 야외전망 쉼터 계획</a:t>
            </a:r>
            <a:r>
              <a:rPr lang="en-US" altLang="ko-KR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옥상에는 야외 테라스와 옥상정원을 계획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운동장과의 거리가 먼 단점을 보완하기 위해 커뮤니티 광장 뒤쪽으로 실외 운동공간 구성</a:t>
            </a:r>
            <a:endParaRPr lang="en-US" altLang="ko-KR" sz="13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13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창조관 전면에 도서관에서 확장되는 휴게데크 계획</a:t>
            </a:r>
            <a:endParaRPr lang="en-US" altLang="ko-KR" sz="1300" dirty="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200" b="1" dirty="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                                                 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068193" y="4952582"/>
            <a:ext cx="10054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C00000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차량주출입구</a:t>
            </a:r>
          </a:p>
        </p:txBody>
      </p:sp>
      <p:sp>
        <p:nvSpPr>
          <p:cNvPr id="37" name="타원 36"/>
          <p:cNvSpPr/>
          <p:nvPr/>
        </p:nvSpPr>
        <p:spPr>
          <a:xfrm>
            <a:off x="2735246" y="5508633"/>
            <a:ext cx="1573829" cy="1573829"/>
          </a:xfrm>
          <a:prstGeom prst="ellipse">
            <a:avLst/>
          </a:prstGeom>
          <a:noFill/>
          <a:ln w="53975">
            <a:solidFill>
              <a:srgbClr val="0A8FA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모서리가 둥근 직사각형 32"/>
          <p:cNvSpPr/>
          <p:nvPr/>
        </p:nvSpPr>
        <p:spPr>
          <a:xfrm>
            <a:off x="2748020" y="8530083"/>
            <a:ext cx="3267935" cy="436101"/>
          </a:xfrm>
          <a:prstGeom prst="roundRect">
            <a:avLst/>
          </a:prstGeom>
          <a:noFill/>
          <a:ln w="53975">
            <a:solidFill>
              <a:srgbClr val="0A8FAE">
                <a:alpha val="5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1" name="모서리가 둥근 직사각형 40"/>
          <p:cNvSpPr/>
          <p:nvPr/>
        </p:nvSpPr>
        <p:spPr>
          <a:xfrm rot="16200000">
            <a:off x="6643634" y="6392302"/>
            <a:ext cx="1090988" cy="633044"/>
          </a:xfrm>
          <a:prstGeom prst="roundRect">
            <a:avLst/>
          </a:prstGeom>
          <a:noFill/>
          <a:ln w="53975">
            <a:solidFill>
              <a:srgbClr val="0A8FAE">
                <a:alpha val="5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모서리가 둥근 직사각형 41"/>
          <p:cNvSpPr/>
          <p:nvPr/>
        </p:nvSpPr>
        <p:spPr>
          <a:xfrm rot="16200000">
            <a:off x="3015150" y="4444834"/>
            <a:ext cx="987724" cy="1135376"/>
          </a:xfrm>
          <a:prstGeom prst="roundRect">
            <a:avLst/>
          </a:prstGeom>
          <a:noFill/>
          <a:ln w="53975">
            <a:solidFill>
              <a:srgbClr val="0A8FAE">
                <a:alpha val="5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49" name="직선 화살표 연결선 48"/>
          <p:cNvCxnSpPr/>
          <p:nvPr/>
        </p:nvCxnSpPr>
        <p:spPr>
          <a:xfrm flipV="1">
            <a:off x="3490692" y="5232198"/>
            <a:ext cx="638" cy="522615"/>
          </a:xfrm>
          <a:prstGeom prst="straightConnector1">
            <a:avLst/>
          </a:prstGeom>
          <a:ln w="25400">
            <a:solidFill>
              <a:srgbClr val="0A8FAE"/>
            </a:solidFill>
            <a:headEnd w="med" len="lg"/>
            <a:tailEnd type="arrow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/>
          <p:nvPr/>
        </p:nvCxnSpPr>
        <p:spPr>
          <a:xfrm>
            <a:off x="6625248" y="6825268"/>
            <a:ext cx="494714" cy="0"/>
          </a:xfrm>
          <a:prstGeom prst="straightConnector1">
            <a:avLst/>
          </a:prstGeom>
          <a:ln w="25400">
            <a:solidFill>
              <a:srgbClr val="0A8FAE"/>
            </a:solidFill>
            <a:headEnd w="med" len="lg"/>
            <a:tailEnd type="arrow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타원 37"/>
          <p:cNvSpPr/>
          <p:nvPr/>
        </p:nvSpPr>
        <p:spPr>
          <a:xfrm>
            <a:off x="5436111" y="7045295"/>
            <a:ext cx="1009504" cy="987929"/>
          </a:xfrm>
          <a:prstGeom prst="ellipse">
            <a:avLst/>
          </a:prstGeom>
          <a:noFill/>
          <a:ln w="53975">
            <a:solidFill>
              <a:srgbClr val="0A8FA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91" name="그룹 90"/>
          <p:cNvGrpSpPr/>
          <p:nvPr/>
        </p:nvGrpSpPr>
        <p:grpSpPr>
          <a:xfrm>
            <a:off x="12454406" y="9144985"/>
            <a:ext cx="1627354" cy="560705"/>
            <a:chOff x="12281098" y="8971253"/>
            <a:chExt cx="1627354" cy="560705"/>
          </a:xfrm>
        </p:grpSpPr>
        <p:cxnSp>
          <p:nvCxnSpPr>
            <p:cNvPr id="77" name="직선 화살표 연결선 76"/>
            <p:cNvCxnSpPr/>
            <p:nvPr/>
          </p:nvCxnSpPr>
          <p:spPr>
            <a:xfrm flipH="1">
              <a:off x="12281098" y="9112103"/>
              <a:ext cx="815924" cy="0"/>
            </a:xfrm>
            <a:prstGeom prst="straightConnector1">
              <a:avLst/>
            </a:prstGeom>
            <a:ln w="50800">
              <a:solidFill>
                <a:schemeClr val="accent1">
                  <a:lumMod val="75000"/>
                </a:schemeClr>
              </a:solidFill>
              <a:prstDash val="sysDash"/>
              <a:headEnd type="none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화살표 연결선 79"/>
            <p:cNvCxnSpPr/>
            <p:nvPr/>
          </p:nvCxnSpPr>
          <p:spPr>
            <a:xfrm flipH="1">
              <a:off x="12281098" y="9403768"/>
              <a:ext cx="815924" cy="0"/>
            </a:xfrm>
            <a:prstGeom prst="straightConnector1">
              <a:avLst/>
            </a:prstGeom>
            <a:ln w="50800">
              <a:solidFill>
                <a:srgbClr val="C00000"/>
              </a:solidFill>
              <a:prstDash val="solid"/>
              <a:headEnd type="none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Box 84"/>
            <p:cNvSpPr txBox="1"/>
            <p:nvPr/>
          </p:nvSpPr>
          <p:spPr>
            <a:xfrm>
              <a:off x="13165941" y="9254959"/>
              <a:ext cx="74251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solidFill>
                    <a:srgbClr val="C00000"/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차량동선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3163595" y="8971253"/>
              <a:ext cx="73129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solidFill>
                    <a:schemeClr val="accent1">
                      <a:lumMod val="50000"/>
                    </a:schemeClr>
                  </a:solidFill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보행동선</a:t>
              </a:r>
            </a:p>
          </p:txBody>
        </p:sp>
      </p:grpSp>
      <p:sp>
        <p:nvSpPr>
          <p:cNvPr id="87" name="TextBox 86"/>
          <p:cNvSpPr txBox="1"/>
          <p:nvPr/>
        </p:nvSpPr>
        <p:spPr>
          <a:xfrm>
            <a:off x="10321290" y="7443200"/>
            <a:ext cx="9124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>
                <a:solidFill>
                  <a:srgbClr val="C00000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주차장 접근로</a:t>
            </a:r>
            <a:endParaRPr lang="ko-KR" altLang="en-US" sz="1000" b="1" dirty="0">
              <a:solidFill>
                <a:srgbClr val="C00000"/>
              </a:solidFill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9AA7694D-07F6-4FC3-85A4-FA312B05A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15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cxnSp>
        <p:nvCxnSpPr>
          <p:cNvPr id="36" name="직선 화살표 연결선 35"/>
          <p:cNvCxnSpPr/>
          <p:nvPr/>
        </p:nvCxnSpPr>
        <p:spPr>
          <a:xfrm flipH="1">
            <a:off x="12446386" y="9810110"/>
            <a:ext cx="815924" cy="0"/>
          </a:xfrm>
          <a:prstGeom prst="straightConnector1">
            <a:avLst/>
          </a:prstGeom>
          <a:ln w="50800">
            <a:solidFill>
              <a:schemeClr val="accent2">
                <a:lumMod val="50000"/>
              </a:schemeClr>
            </a:solidFill>
            <a:prstDash val="solid"/>
            <a:headEnd type="none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3331229" y="9661301"/>
            <a:ext cx="9989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>
                    <a:lumMod val="50000"/>
                  </a:schemeClr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비상차량동선</a:t>
            </a:r>
          </a:p>
        </p:txBody>
      </p:sp>
      <p:sp>
        <p:nvSpPr>
          <p:cNvPr id="6" name="자유형 5"/>
          <p:cNvSpPr/>
          <p:nvPr/>
        </p:nvSpPr>
        <p:spPr>
          <a:xfrm>
            <a:off x="6225540" y="5358765"/>
            <a:ext cx="7947660" cy="2415540"/>
          </a:xfrm>
          <a:custGeom>
            <a:avLst/>
            <a:gdLst>
              <a:gd name="connsiteX0" fmla="*/ 7947660 w 7947660"/>
              <a:gd name="connsiteY0" fmla="*/ 0 h 2415540"/>
              <a:gd name="connsiteX1" fmla="*/ 7741920 w 7947660"/>
              <a:gd name="connsiteY1" fmla="*/ 60960 h 2415540"/>
              <a:gd name="connsiteX2" fmla="*/ 7589520 w 7947660"/>
              <a:gd name="connsiteY2" fmla="*/ 190500 h 2415540"/>
              <a:gd name="connsiteX3" fmla="*/ 7490460 w 7947660"/>
              <a:gd name="connsiteY3" fmla="*/ 381000 h 2415540"/>
              <a:gd name="connsiteX4" fmla="*/ 7216140 w 7947660"/>
              <a:gd name="connsiteY4" fmla="*/ 1348740 h 2415540"/>
              <a:gd name="connsiteX5" fmla="*/ 7147560 w 7947660"/>
              <a:gd name="connsiteY5" fmla="*/ 1485900 h 2415540"/>
              <a:gd name="connsiteX6" fmla="*/ 6941820 w 7947660"/>
              <a:gd name="connsiteY6" fmla="*/ 1630680 h 2415540"/>
              <a:gd name="connsiteX7" fmla="*/ 5372100 w 7947660"/>
              <a:gd name="connsiteY7" fmla="*/ 2301240 h 2415540"/>
              <a:gd name="connsiteX8" fmla="*/ 5158740 w 7947660"/>
              <a:gd name="connsiteY8" fmla="*/ 2369820 h 2415540"/>
              <a:gd name="connsiteX9" fmla="*/ 4556760 w 7947660"/>
              <a:gd name="connsiteY9" fmla="*/ 2415540 h 2415540"/>
              <a:gd name="connsiteX10" fmla="*/ 4244340 w 7947660"/>
              <a:gd name="connsiteY10" fmla="*/ 2392680 h 2415540"/>
              <a:gd name="connsiteX11" fmla="*/ 1905000 w 7947660"/>
              <a:gd name="connsiteY11" fmla="*/ 2049780 h 2415540"/>
              <a:gd name="connsiteX12" fmla="*/ 0 w 7947660"/>
              <a:gd name="connsiteY12" fmla="*/ 2118360 h 2415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947660" h="2415540">
                <a:moveTo>
                  <a:pt x="7947660" y="0"/>
                </a:moveTo>
                <a:lnTo>
                  <a:pt x="7741920" y="60960"/>
                </a:lnTo>
                <a:lnTo>
                  <a:pt x="7589520" y="190500"/>
                </a:lnTo>
                <a:lnTo>
                  <a:pt x="7490460" y="381000"/>
                </a:lnTo>
                <a:lnTo>
                  <a:pt x="7216140" y="1348740"/>
                </a:lnTo>
                <a:lnTo>
                  <a:pt x="7147560" y="1485900"/>
                </a:lnTo>
                <a:lnTo>
                  <a:pt x="6941820" y="1630680"/>
                </a:lnTo>
                <a:lnTo>
                  <a:pt x="5372100" y="2301240"/>
                </a:lnTo>
                <a:lnTo>
                  <a:pt x="5158740" y="2369820"/>
                </a:lnTo>
                <a:lnTo>
                  <a:pt x="4556760" y="2415540"/>
                </a:lnTo>
                <a:lnTo>
                  <a:pt x="4244340" y="2392680"/>
                </a:lnTo>
                <a:lnTo>
                  <a:pt x="1905000" y="2049780"/>
                </a:lnTo>
                <a:lnTo>
                  <a:pt x="0" y="2118360"/>
                </a:lnTo>
              </a:path>
            </a:pathLst>
          </a:custGeom>
          <a:noFill/>
          <a:ln w="38100">
            <a:solidFill>
              <a:srgbClr val="E8A3A3"/>
            </a:solidFill>
            <a:prstDash val="solid"/>
            <a:tailEnd type="arrow" w="lg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오른쪽 화살표 57"/>
          <p:cNvSpPr/>
          <p:nvPr/>
        </p:nvSpPr>
        <p:spPr>
          <a:xfrm rot="10800000">
            <a:off x="14253176" y="5257296"/>
            <a:ext cx="553855" cy="195875"/>
          </a:xfrm>
          <a:prstGeom prst="rightArrow">
            <a:avLst/>
          </a:prstGeom>
          <a:solidFill>
            <a:schemeClr val="tx1"/>
          </a:solidFill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자유형 6"/>
          <p:cNvSpPr/>
          <p:nvPr/>
        </p:nvSpPr>
        <p:spPr>
          <a:xfrm>
            <a:off x="6116229" y="7574280"/>
            <a:ext cx="3713571" cy="1211580"/>
          </a:xfrm>
          <a:custGeom>
            <a:avLst/>
            <a:gdLst>
              <a:gd name="connsiteX0" fmla="*/ 3512820 w 3543300"/>
              <a:gd name="connsiteY0" fmla="*/ 1211580 h 1211580"/>
              <a:gd name="connsiteX1" fmla="*/ 3543300 w 3543300"/>
              <a:gd name="connsiteY1" fmla="*/ 861060 h 1211580"/>
              <a:gd name="connsiteX2" fmla="*/ 2545080 w 3543300"/>
              <a:gd name="connsiteY2" fmla="*/ 563880 h 1211580"/>
              <a:gd name="connsiteX3" fmla="*/ 2590800 w 3543300"/>
              <a:gd name="connsiteY3" fmla="*/ 99060 h 1211580"/>
              <a:gd name="connsiteX4" fmla="*/ 1851660 w 3543300"/>
              <a:gd name="connsiteY4" fmla="*/ 0 h 1211580"/>
              <a:gd name="connsiteX5" fmla="*/ 0 w 3543300"/>
              <a:gd name="connsiteY5" fmla="*/ 83820 h 1211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43300" h="1211580">
                <a:moveTo>
                  <a:pt x="3512820" y="1211580"/>
                </a:moveTo>
                <a:lnTo>
                  <a:pt x="3543300" y="861060"/>
                </a:lnTo>
                <a:lnTo>
                  <a:pt x="2545080" y="563880"/>
                </a:lnTo>
                <a:lnTo>
                  <a:pt x="2590800" y="99060"/>
                </a:lnTo>
                <a:lnTo>
                  <a:pt x="1851660" y="0"/>
                </a:lnTo>
                <a:lnTo>
                  <a:pt x="0" y="83820"/>
                </a:lnTo>
              </a:path>
            </a:pathLst>
          </a:custGeom>
          <a:noFill/>
          <a:ln w="38100">
            <a:prstDash val="sysDash"/>
            <a:tailEnd type="arrow" w="lg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 9"/>
          <p:cNvSpPr/>
          <p:nvPr/>
        </p:nvSpPr>
        <p:spPr>
          <a:xfrm>
            <a:off x="5819775" y="4543425"/>
            <a:ext cx="2305050" cy="2838450"/>
          </a:xfrm>
          <a:custGeom>
            <a:avLst/>
            <a:gdLst>
              <a:gd name="connsiteX0" fmla="*/ 2305050 w 2305050"/>
              <a:gd name="connsiteY0" fmla="*/ 2771775 h 2838450"/>
              <a:gd name="connsiteX1" fmla="*/ 0 w 2305050"/>
              <a:gd name="connsiteY1" fmla="*/ 2838450 h 2838450"/>
              <a:gd name="connsiteX2" fmla="*/ 0 w 2305050"/>
              <a:gd name="connsiteY2" fmla="*/ 0 h 2838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05050" h="2838450">
                <a:moveTo>
                  <a:pt x="2305050" y="2771775"/>
                </a:moveTo>
                <a:lnTo>
                  <a:pt x="0" y="2838450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7F6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자유형 10"/>
          <p:cNvSpPr/>
          <p:nvPr/>
        </p:nvSpPr>
        <p:spPr>
          <a:xfrm>
            <a:off x="2886075" y="5000625"/>
            <a:ext cx="2933700" cy="3743325"/>
          </a:xfrm>
          <a:custGeom>
            <a:avLst/>
            <a:gdLst>
              <a:gd name="connsiteX0" fmla="*/ 2933700 w 2933700"/>
              <a:gd name="connsiteY0" fmla="*/ 2400300 h 3743325"/>
              <a:gd name="connsiteX1" fmla="*/ 2933700 w 2933700"/>
              <a:gd name="connsiteY1" fmla="*/ 3733800 h 3743325"/>
              <a:gd name="connsiteX2" fmla="*/ 0 w 2933700"/>
              <a:gd name="connsiteY2" fmla="*/ 3733800 h 3743325"/>
              <a:gd name="connsiteX3" fmla="*/ 0 w 2933700"/>
              <a:gd name="connsiteY3" fmla="*/ 0 h 3743325"/>
              <a:gd name="connsiteX4" fmla="*/ 1285875 w 2933700"/>
              <a:gd name="connsiteY4" fmla="*/ 0 h 3743325"/>
              <a:gd name="connsiteX5" fmla="*/ 1285875 w 2933700"/>
              <a:gd name="connsiteY5" fmla="*/ 3743325 h 3743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33700" h="3743325">
                <a:moveTo>
                  <a:pt x="2933700" y="2400300"/>
                </a:moveTo>
                <a:lnTo>
                  <a:pt x="2933700" y="3733800"/>
                </a:lnTo>
                <a:lnTo>
                  <a:pt x="0" y="3733800"/>
                </a:lnTo>
                <a:lnTo>
                  <a:pt x="0" y="0"/>
                </a:lnTo>
                <a:lnTo>
                  <a:pt x="1285875" y="0"/>
                </a:lnTo>
                <a:lnTo>
                  <a:pt x="1285875" y="3743325"/>
                </a:lnTo>
              </a:path>
            </a:pathLst>
          </a:custGeom>
          <a:noFill/>
          <a:ln w="38100">
            <a:solidFill>
              <a:srgbClr val="7F6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오른쪽 화살표 59"/>
          <p:cNvSpPr/>
          <p:nvPr/>
        </p:nvSpPr>
        <p:spPr>
          <a:xfrm rot="16200000">
            <a:off x="9518746" y="9056673"/>
            <a:ext cx="499241" cy="244794"/>
          </a:xfrm>
          <a:prstGeom prst="rightArrow">
            <a:avLst/>
          </a:prstGeom>
          <a:solidFill>
            <a:schemeClr val="tx1"/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9315887" y="9478545"/>
            <a:ext cx="10070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386188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보행주출입구</a:t>
            </a:r>
          </a:p>
        </p:txBody>
      </p:sp>
    </p:spTree>
    <p:extLst>
      <p:ext uri="{BB962C8B-B14F-4D97-AF65-F5344CB8AC3E}">
        <p14:creationId xmlns:p14="http://schemas.microsoft.com/office/powerpoint/2010/main" val="1962721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설계공모 주요지침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5532D089-E27D-434A-BF23-FEE8DD15A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16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A835B428-5F79-4949-8DF0-EFD0ABCB4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787" y="2089468"/>
            <a:ext cx="14054966" cy="7986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700" b="1">
                <a:solidFill>
                  <a:srgbClr val="0070C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배치 및 종합 계획</a:t>
            </a:r>
            <a:endParaRPr lang="en-US" altLang="ko-KR" sz="1700" b="1">
              <a:solidFill>
                <a:srgbClr val="0070C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-"/>
              <a:tabLst/>
            </a:pPr>
            <a:endParaRPr kumimoji="0" lang="en-US" altLang="ko-KR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증개축동 위치는 교지 북측으로 계획한다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개축동의 배치와 광장형 공간 조성을 통해 기존 학교의 공간구조를 개선하고 내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·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외부 시설 간 연계성을 높이는 합리적인 배치를 계획한다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kumimoji="0" lang="ko-KR" altLang="ko-KR" sz="1600" b="0" i="0" u="none" strike="noStrike" cap="none" normalizeH="0" baseline="0">
              <a:ln>
                <a:noFill/>
              </a:ln>
              <a:effectLst/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대지의 지형조건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두 개의 레벨로 나뉜 부정형 필지와 인접대지와의 급격한 레벨차 등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),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출입로의 관계를 고려하여 필로티 주차장을 배치하고 보행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/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차량 동선을 분리하며 외부공간계획을 반영한다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.(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필로티 주차장 최소 면수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: 35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면 이상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건물 배치 시 부지 서편과 북편의 우수한 경관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한옥 및 인왕산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북악산 등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을 고려한다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미래교육을 위한 학생중심의 공간 구성을 반영한다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고교학점제 선택 과목 확대와 대동세무고의 특성화 교육프로그램에 따른 학교교과운영의 변화를 고려한 공간의 기능 배분 및 조닝을 제안한다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미래교육의 변화를 수용할 수 있도록 능동적이고 유연한 학습 공간과 학습 지원공간을 구성하며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일반교실 영역 안에서도 가변형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허브형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교실을 배치하여 학습공간의 자유도를 높이고 변화하는 교육환경에 적극적으로 대응이 가능하도록 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미래 지향적인 디자인을 계획하고 학교 숲 등 외부공간을 구성하여 친자연적인 캠퍼스 경관을 제안한다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대상 부지의 주변 요소를 고려하여 학교의 장소성 및 지역적 특성을 반영하고 주변환경과 조화를 이루는 교육공간을 계획한다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북촌 지역의 도시 변화와 미래교육의 목표를 종합적으로 판단하여 장기적인 안목에서 바람직한 학교공간을 창의적으로 계획한다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대지가 가진 물리적 조건을 이해하여 한계를 극복하고 장점을 최대화할 수 있는 마스터 플랜을 계획한다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입체적이고 종합적인 계획을 통해 기존 학교 공간구조의 문제점을 합리적으로 개선하고 연결통로 등으로 계획하여 내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·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외부 시설 공간이 유기적으로 연결되도록 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일조 및 조망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소음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환기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자연광을 고려하고 시설간 간섭을 최소화하여 쾌적한 교육환경을 조성한다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건물 외관 등은 북촌 지구단위계획 지침상의 건축규제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색상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마감재 재질 등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사항을 반드시 반영하여야 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 (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경관심의회 예정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pPr lvl="0" defTabSz="91440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02024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설계공모 주요지침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5532D089-E27D-434A-BF23-FEE8DD15A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17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A835B428-5F79-4949-8DF0-EFD0ABCB4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787" y="2075823"/>
            <a:ext cx="14054966" cy="5278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700" b="1">
                <a:solidFill>
                  <a:srgbClr val="0070C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외부 공간 및 동선계획</a:t>
            </a:r>
            <a:endParaRPr lang="en-US" altLang="ko-KR" sz="1700" b="1">
              <a:solidFill>
                <a:srgbClr val="0070C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개축동과 필로티 주차장의 위치와 사업부지 주변 도로 현황을 파악하여 보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/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진출입로로부터 시설로의 연결관계를 합리적으로 판단하고 보행동선과 차량동선이 분리되도록 계획한다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 [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완료 후 차량 통행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: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남문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후문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)]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안전성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편의성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기능성의 균형을 이룬 주차계획을 수립한다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학교의 원활한 관리 및 운영을 위하여 서비스 차량과 비상 차량 동선을 확보한다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.(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담장 및 경계로부터 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3m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이상 확보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개축교사동과 기존 교사동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분산되어 있는 외부공간을 유기적으로 연결할 수 있는 통합적인 동선계획을 수립한다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성실관 및 창조관과의 접근성을 고려한 연결 통로 동선 계획을 수립한다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교사동과 연계된 다양한 외부공간을 계획하여 단순한 조경공간이 아니라 교육프로그램과 연계된 학습공간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확장된 이벤트 공간으로 활용될 수 있도록 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학생들이 체육시간 외에도 자율적으로 스포츠 및 야외활동을 할 수 있는 공간을 고려한다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외부공간은 등하교동선이나 주 이동동선 등 학생들의 접근성이 높은 곳에 배치하고 부지 전체를 연계하는 산책로 및 휴식공간을 계획한다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필로티 주차장을 활용하여 쾌적한 주차환경을 확보하고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학생 안전을 위해 기존 교사동과의 연결통로를 계획한다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171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설계공모 주요지침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5532D089-E27D-434A-BF23-FEE8DD15A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18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A835B428-5F79-4949-8DF0-EFD0ABCB4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782" y="2097007"/>
            <a:ext cx="14233139" cy="7986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700" b="1">
                <a:solidFill>
                  <a:srgbClr val="0070C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평면 및 단면계획</a:t>
            </a:r>
            <a:endParaRPr lang="en-US" altLang="ko-KR" sz="1700" b="1">
              <a:solidFill>
                <a:srgbClr val="0070C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lvl="0" defTabSz="91440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제시된 스페이스 프로그램을 기준으로 하되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구체적인 계획수립에 따라 정해진 범위 내에서 세부면적을 조정하거나 새로운 실을 반영할 수 있다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lvl="0" defTabSz="91440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 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단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면적 조정이 가능한 실은 </a:t>
            </a:r>
            <a:r>
              <a:rPr lang="ko-KR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멀티플렉스교실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체육교실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과학실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다담실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컨퍼런스홀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메이커공간과 공용면적으로 제한한다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 </a:t>
            </a:r>
            <a:r>
              <a:rPr lang="ko-KR" altLang="en-US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또한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연면적은 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-1%</a:t>
            </a:r>
            <a:r>
              <a:rPr lang="ko-KR" altLang="en-US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범위 이내로 한정한다</a:t>
            </a:r>
            <a:r>
              <a:rPr lang="en-US" altLang="ko-KR" sz="14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.)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공간의 구분보다는 통합과 개방, 공간간 상호연계와 복합화, 가변성과 유연성을 높여 다목적으로 활용할 수 있는 공간을 계획한다. 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홈베이스, 복합형 실내광장 등 커뮤니티를 위한 공용공간을 개방감 있게 조성하고 휴게 및 편의시설(북카페, 전시공간, 휴게공간 등)을 인접배치하여 물리적, 시각적으로 확장될 수 있도록 계획한다. 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홀과 복도, 계단 등 공용공간은 단일 기능 뿐만 아니라 확장된 교실로서 복합공간으로 활용될 수 있도록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하고</a:t>
            </a: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일부 공용 공간은 디지털 인터랙티브를 통한 수업을 겸할 수 있는 공간으로 조성한다. 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획일적인 디자인의 공용공간을 지양하고, 다양한 형태와 스케일, 재질 등 풍부한 공간 경험을 할 수 있는 공간을 계획한다.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실내 및 외부공간의 공간감 및 기능성 확보, 시설간 실내·외 공간이 유기적으로 연결될 수 있도록 적절한 층고를 확보하고 입체적인 단면 구성을 계획한다.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전망과 채광이 양호한 곳에 주요실과 편의시설을 배치하고 실내에서 연계되는 야외 테라스와 옥상정원 등을 계획하여 짧은 휴식시간에도 외기를 접하고 자연을 느낄 수 있는 기회를 제공한다.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교육행정 및 관리공간의 효율화 및 집적화를 통해 자연스런 상호협업을 지원하는 공간 조닝을 고려하고 쾌적한 업무환경을 계획한다. 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</a:t>
            </a: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컨퍼런스홀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은 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300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명 내외를 수용할 수 있는 규모로 계획해야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하며</a:t>
            </a: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채광 및 환기를 고려하고 설치 목적을 감안하여 층고를 제안한다.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컨퍼런스홀 사용 시 주변 학습공간에 미치는 영향을 저감할 수 있는 구조와 재료로 계획한다.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1층 필로티 일부 공간에 학생 쉼터를 조성하고 야외 학습 및 소규모 모임이 가능하게 계획한다.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교사 배치 시 유지보수 공간을 확보한다(담장과 최소 3m 이격 등). 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존치동 또는 신축동 내 학교 100년 역사를 전시하는 공용 공간을 조성한다.</a:t>
            </a:r>
          </a:p>
        </p:txBody>
      </p:sp>
    </p:spTree>
    <p:extLst>
      <p:ext uri="{BB962C8B-B14F-4D97-AF65-F5344CB8AC3E}">
        <p14:creationId xmlns:p14="http://schemas.microsoft.com/office/powerpoint/2010/main" val="40590739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설계공모 주요지침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5532D089-E27D-434A-BF23-FEE8DD15A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19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A835B428-5F79-4949-8DF0-EFD0ABCB4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782" y="2097007"/>
            <a:ext cx="14305334" cy="7509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700" b="1">
                <a:solidFill>
                  <a:srgbClr val="0070C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평면 및 단면계획</a:t>
            </a:r>
            <a:endParaRPr lang="en-US" altLang="ko-KR" sz="1700" b="1">
              <a:solidFill>
                <a:srgbClr val="0070C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lvl="0" defTabSz="91440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급식실은 각종 배관의 원만한 유지보수를 위해 필로티 주차장 상부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또는 지상 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층</a:t>
            </a: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에 위치하도록 계획한다.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각종 공용공간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일부는 </a:t>
            </a: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토론수업이 가능한 유연하고 가변적인 공간으로 계획한다.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개축동에 3개실의 특수학급을 반영하고 해당 학생이 전공수업(컴퓨터 등)을 할 수 있도록 별도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실습실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(1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실</a:t>
            </a:r>
            <a:r>
              <a:rPr lang="en-US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을 계획한다.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lvl="0" defTabSz="91440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700" b="1">
                <a:solidFill>
                  <a:srgbClr val="0070C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그린스마트 특화계획</a:t>
            </a:r>
            <a:endParaRPr lang="en-US" altLang="ko-KR" sz="1700" b="1">
              <a:solidFill>
                <a:srgbClr val="0070C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 숲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그린케어존 등 자연친화적 공간을 실내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·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외에 계획하여 탄소중립 및 생태학습공간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휴식여가공간으로 활용하며 학교경관 개선에 기여할 수 있도록 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친환경 자재 사용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에너지 소비 최소화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신재생 에너지설비 도입 등을 통해 그린학교 과제를 기술적으로 실천하고 학생들이 직접 체감할 수 있는 교육컨텐츠로 활용한다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학교공간 전반 및 교실에는 이동식가구와 이동식 칠판 등 자유로운 방향전환이 가능한 프로젝션 장비 등을 계획하여 다양한 수업방식에 대응할 수 있도록 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홈베이스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스마트다담실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광장형 복합공간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특화공간 등을 계획하여 학교공간의 혁신 방안을 모색한다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교육을 위한 설비의 지속적 업데이트 및 확장을 고려한 설비공간을 계획하며 설비 및 각종 기기 장비에 의한 공간 환경의 일관성이 훼손되지 않도록 고려한다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기기를 이용한 수업 진행시 차양시설 및 영역별로 구분된 조명기기를 이용하여 효과적으로 조도를 조절할 수 있도록 계획한다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환경 구축 시 시뮬레이션을 통해 운영비를 고려한 우선순위를 설정하고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스마트 시스템은 학교단위에서 상호운용 및 통합관리가 될 수 있는 시스템을 도입하고 유지보수에 대한 사항을 고려한다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지역공동체와 학교시설의 공유 및 개방에 따른 운영 및 관리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안전 및 보안을 고려한 공간조닝의 통합 및 구분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경계의 설정을 고려한다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en-US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en-US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복합화 지역연계에 대한 구체적인 사항은 주변 유사시설의 운영실태를 파악하고 검토하여 단계적으로 시행할 수 있도록 계획한다</a:t>
            </a:r>
            <a:r>
              <a:rPr lang="en-US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07658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38362" y="606491"/>
            <a:ext cx="608526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400" b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5  </a:t>
            </a:r>
            <a:r>
              <a:rPr lang="ko-KR" altLang="en-US" sz="24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설계공모 주요지침</a:t>
            </a:r>
            <a:endParaRPr lang="en-US" altLang="ko-KR" sz="24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5532D089-E27D-434A-BF23-FEE8DD15A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fld id="{FECEFF19-2565-4D94-84D3-78A141383F0E}" type="slidenum">
              <a:rPr lang="ko-KR" altLang="en-US" smtClean="0"/>
              <a:pPr/>
              <a:t>20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0AC2E55-3C7C-4BE5-9AE9-6953C47C16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783" y="2097007"/>
            <a:ext cx="14054966" cy="6263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ko-KR" altLang="en-US" sz="1700" b="1">
                <a:solidFill>
                  <a:srgbClr val="0070C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공사중 학습권 보호 및 안전계획</a:t>
            </a:r>
            <a:endParaRPr lang="en-US" altLang="ko-KR" sz="1700" b="1">
              <a:solidFill>
                <a:srgbClr val="0070C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lvl="0" defTabSz="914400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ko-KR" altLang="ko-KR" sz="1600">
              <a:latin typeface="Arial" panose="020B0604020202020204" pitchFamily="34" charset="0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공사로부터 학생의 학습권을 보호하고 주변 지역주민에 미치는 영향을 최소화</a:t>
            </a: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하도록 세륜 및 살수시설 구축, 공사차량 공회전 금지 및 배출가스 저감장치 설치 등의 조치계획을 수립한다.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공사기간 중 학생들의 등하교 동선과 공사 차량 진출입 동선을 분리하고 신호수 등을 배치하여 학생 안전을 철저히 대비하도록 하며 보행공간의 유효폭을 2m 이상 충분히 확보하고 연속되도록 한다. 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통학시간에는 공사차량 진입을 제한하며 위험이 없도록 안전표지, 안전시설 등을 설치한다.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공사차량과 학생동선의 혼재가 우려되므로 학생 우회로를 확보하고 학생들의 학습권 피해 예방을 위한 계획을 반영한다.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임시교사동 위치(운동장)를 확인하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여</a:t>
            </a: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학습권이 보장되도록 </a:t>
            </a: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 자재 적재 공간</a:t>
            </a:r>
            <a:r>
              <a:rPr lang="ko-KR" altLang="en-US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을 </a:t>
            </a: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이격하여 별도로 마련한다. </a:t>
            </a:r>
            <a:endParaRPr lang="en-US" altLang="ko-KR" sz="1600">
              <a:solidFill>
                <a:srgbClr val="0A8FA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감염병 예방을 위하여 유사시 동별 출입차단 및 동선 분리에 대비할 수 있도록 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공사차량 교내 오름램프 구간 진입 시 발생되는 소음에 대한 대책을 수립한다.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변전설비를 존치동(성실관) 지하 1층 기계실에 미리 설치 및 연결하여 공사 전,후 학교시설 사용에 문제가 없도록 한다(간선 등 지중화 필요, 현재 변전실은 경화당 옥상에 위치).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공사중 낙하물 사고를 방지할 수 있는 안전 계획을 수립하고 공사 단계별 위험요인에 따른 대책을 제시한다.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설계에서 가정한 시공법 및 절차에 의해 발생하는 위험요소가 회피, 제거, 감소되도록 계획한다. </a:t>
            </a:r>
            <a:endParaRPr lang="en-US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endParaRPr lang="ko-KR" altLang="ko-KR" sz="160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lvl="0" indent="-285750" defTabSz="914400" eaLnBrk="0" fontAlgn="base" latinLnBrk="0" hangingPunct="0">
              <a:spcBef>
                <a:spcPct val="0"/>
              </a:spcBef>
              <a:spcAft>
                <a:spcPct val="0"/>
              </a:spcAft>
              <a:buFont typeface="나눔스퀘어_ac" panose="020B0600000101010101" pitchFamily="50" charset="-127"/>
              <a:buChar char="-"/>
            </a:pPr>
            <a:r>
              <a:rPr lang="ko-KR" altLang="ko-KR" sz="1600">
                <a:solidFill>
                  <a:srgbClr val="0A8FAE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가설울타리·가림막은 교육청 지침 및 서울시 기준</a:t>
            </a:r>
            <a:r>
              <a:rPr lang="ko-KR" altLang="ko-KR" sz="160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에 따라 방음·소음저감형으로 설치하고, 그린스마트스쿨 홍보시안을 부착한다. </a:t>
            </a:r>
          </a:p>
        </p:txBody>
      </p:sp>
    </p:spTree>
    <p:extLst>
      <p:ext uri="{BB962C8B-B14F-4D97-AF65-F5344CB8AC3E}">
        <p14:creationId xmlns:p14="http://schemas.microsoft.com/office/powerpoint/2010/main" val="2416088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89567</TotalTime>
  <Words>4159</Words>
  <Application>Microsoft Office PowerPoint</Application>
  <PresentationFormat>사용자 지정</PresentationFormat>
  <Paragraphs>1658</Paragraphs>
  <Slides>20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4" baseType="lpstr">
      <vt:lpstr>08서울남산체 M</vt:lpstr>
      <vt:lpstr>서울남산체 M</vt:lpstr>
      <vt:lpstr>나눔스퀘어_ac</vt:lpstr>
      <vt:lpstr>Arial</vt:lpstr>
      <vt:lpstr>Wingdings</vt:lpstr>
      <vt:lpstr>나눔스퀘어_ac Bold</vt:lpstr>
      <vt:lpstr>Calibri</vt:lpstr>
      <vt:lpstr>바탕</vt:lpstr>
      <vt:lpstr>맑은 고딕</vt:lpstr>
      <vt:lpstr>서울남산체 L</vt:lpstr>
      <vt:lpstr>나눔스퀘어</vt:lpstr>
      <vt:lpstr>Calibri Light</vt:lpstr>
      <vt:lpstr>HY헤드라인M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twblue</dc:creator>
  <cp:lastModifiedBy>daedong</cp:lastModifiedBy>
  <cp:revision>1940</cp:revision>
  <cp:lastPrinted>2026-01-06T02:30:56Z</cp:lastPrinted>
  <dcterms:created xsi:type="dcterms:W3CDTF">2021-02-13T03:32:46Z</dcterms:created>
  <dcterms:modified xsi:type="dcterms:W3CDTF">2026-01-13T01:56:35Z</dcterms:modified>
</cp:coreProperties>
</file>