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306" r:id="rId2"/>
    <p:sldId id="307" r:id="rId3"/>
    <p:sldId id="308" r:id="rId4"/>
    <p:sldId id="334" r:id="rId5"/>
    <p:sldId id="336" r:id="rId6"/>
    <p:sldId id="301" r:id="rId7"/>
    <p:sldId id="337" r:id="rId8"/>
    <p:sldId id="339" r:id="rId9"/>
    <p:sldId id="342" r:id="rId10"/>
    <p:sldId id="348" r:id="rId11"/>
    <p:sldId id="349" r:id="rId12"/>
    <p:sldId id="350" r:id="rId13"/>
    <p:sldId id="351" r:id="rId14"/>
    <p:sldId id="352" r:id="rId15"/>
    <p:sldId id="354" r:id="rId16"/>
    <p:sldId id="346" r:id="rId17"/>
    <p:sldId id="344" r:id="rId18"/>
    <p:sldId id="347" r:id="rId19"/>
    <p:sldId id="353" r:id="rId20"/>
  </p:sldIdLst>
  <p:sldSz cx="15122525" cy="10693400"/>
  <p:notesSz cx="9926638" cy="6797675"/>
  <p:defaultTextStyle>
    <a:defPPr>
      <a:defRPr lang="ko-KR"/>
    </a:defPPr>
    <a:lvl1pPr marL="0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1pPr>
    <a:lvl2pPr marL="737555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2pPr>
    <a:lvl3pPr marL="1475110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3pPr>
    <a:lvl4pPr marL="2212665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4pPr>
    <a:lvl5pPr marL="2950220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5pPr>
    <a:lvl6pPr marL="3687775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6pPr>
    <a:lvl7pPr marL="4425330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7pPr>
    <a:lvl8pPr marL="5162885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8pPr>
    <a:lvl9pPr marL="5900440" algn="l" defTabSz="1475110" rtl="0" eaLnBrk="1" latinLnBrk="1" hangingPunct="1">
      <a:defRPr sz="2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476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99"/>
    <a:srgbClr val="FF505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63" autoAdjust="0"/>
    <p:restoredTop sz="95390" autoAdjust="0"/>
  </p:normalViewPr>
  <p:slideViewPr>
    <p:cSldViewPr>
      <p:cViewPr varScale="1">
        <p:scale>
          <a:sx n="70" d="100"/>
          <a:sy n="70" d="100"/>
        </p:scale>
        <p:origin x="1500" y="72"/>
      </p:cViewPr>
      <p:guideLst>
        <p:guide orient="horz" pos="3367"/>
        <p:guide pos="47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34190" y="3321886"/>
            <a:ext cx="12854146" cy="229215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268379" y="6059593"/>
            <a:ext cx="10585768" cy="27327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375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75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212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950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687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425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1628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900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367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9437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94575" y="6871500"/>
            <a:ext cx="12854146" cy="2123828"/>
          </a:xfrm>
        </p:spPr>
        <p:txBody>
          <a:bodyPr anchor="t"/>
          <a:lstStyle>
            <a:lvl1pPr algn="l">
              <a:defRPr sz="65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194575" y="4532320"/>
            <a:ext cx="12854146" cy="2339180"/>
          </a:xfrm>
        </p:spPr>
        <p:txBody>
          <a:bodyPr anchor="b"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737555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2pPr>
            <a:lvl3pPr marL="147511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221266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4pPr>
            <a:lvl5pPr marL="295022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5pPr>
            <a:lvl6pPr marL="368777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6pPr>
            <a:lvl7pPr marL="442533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7pPr>
            <a:lvl8pPr marL="516288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8pPr>
            <a:lvl9pPr marL="590044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7811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249710" y="3891210"/>
            <a:ext cx="11129234" cy="11002816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2630985" y="3891210"/>
            <a:ext cx="11129232" cy="11002816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9043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6126" y="428232"/>
            <a:ext cx="13610273" cy="1782233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6126" y="2393639"/>
            <a:ext cx="6681741" cy="997555"/>
          </a:xfrm>
        </p:spPr>
        <p:txBody>
          <a:bodyPr anchor="b"/>
          <a:lstStyle>
            <a:lvl1pPr marL="0" indent="0">
              <a:buNone/>
              <a:defRPr sz="3900" b="1"/>
            </a:lvl1pPr>
            <a:lvl2pPr marL="737555" indent="0">
              <a:buNone/>
              <a:defRPr sz="3200" b="1"/>
            </a:lvl2pPr>
            <a:lvl3pPr marL="1475110" indent="0">
              <a:buNone/>
              <a:defRPr sz="2900" b="1"/>
            </a:lvl3pPr>
            <a:lvl4pPr marL="2212665" indent="0">
              <a:buNone/>
              <a:defRPr sz="2600" b="1"/>
            </a:lvl4pPr>
            <a:lvl5pPr marL="2950220" indent="0">
              <a:buNone/>
              <a:defRPr sz="2600" b="1"/>
            </a:lvl5pPr>
            <a:lvl6pPr marL="3687775" indent="0">
              <a:buNone/>
              <a:defRPr sz="2600" b="1"/>
            </a:lvl6pPr>
            <a:lvl7pPr marL="4425330" indent="0">
              <a:buNone/>
              <a:defRPr sz="2600" b="1"/>
            </a:lvl7pPr>
            <a:lvl8pPr marL="5162885" indent="0">
              <a:buNone/>
              <a:defRPr sz="2600" b="1"/>
            </a:lvl8pPr>
            <a:lvl9pPr marL="5900440" indent="0">
              <a:buNone/>
              <a:defRPr sz="2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756126" y="3391194"/>
            <a:ext cx="6681741" cy="6161082"/>
          </a:xfrm>
        </p:spPr>
        <p:txBody>
          <a:bodyPr/>
          <a:lstStyle>
            <a:lvl1pPr>
              <a:defRPr sz="3900"/>
            </a:lvl1pPr>
            <a:lvl2pPr>
              <a:defRPr sz="32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7682034" y="2393639"/>
            <a:ext cx="6684366" cy="997555"/>
          </a:xfrm>
        </p:spPr>
        <p:txBody>
          <a:bodyPr anchor="b"/>
          <a:lstStyle>
            <a:lvl1pPr marL="0" indent="0">
              <a:buNone/>
              <a:defRPr sz="3900" b="1"/>
            </a:lvl1pPr>
            <a:lvl2pPr marL="737555" indent="0">
              <a:buNone/>
              <a:defRPr sz="3200" b="1"/>
            </a:lvl2pPr>
            <a:lvl3pPr marL="1475110" indent="0">
              <a:buNone/>
              <a:defRPr sz="2900" b="1"/>
            </a:lvl3pPr>
            <a:lvl4pPr marL="2212665" indent="0">
              <a:buNone/>
              <a:defRPr sz="2600" b="1"/>
            </a:lvl4pPr>
            <a:lvl5pPr marL="2950220" indent="0">
              <a:buNone/>
              <a:defRPr sz="2600" b="1"/>
            </a:lvl5pPr>
            <a:lvl6pPr marL="3687775" indent="0">
              <a:buNone/>
              <a:defRPr sz="2600" b="1"/>
            </a:lvl6pPr>
            <a:lvl7pPr marL="4425330" indent="0">
              <a:buNone/>
              <a:defRPr sz="2600" b="1"/>
            </a:lvl7pPr>
            <a:lvl8pPr marL="5162885" indent="0">
              <a:buNone/>
              <a:defRPr sz="2600" b="1"/>
            </a:lvl8pPr>
            <a:lvl9pPr marL="5900440" indent="0">
              <a:buNone/>
              <a:defRPr sz="2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7682034" y="3391194"/>
            <a:ext cx="6684366" cy="6161082"/>
          </a:xfrm>
        </p:spPr>
        <p:txBody>
          <a:bodyPr/>
          <a:lstStyle>
            <a:lvl1pPr>
              <a:defRPr sz="3900"/>
            </a:lvl1pPr>
            <a:lvl2pPr>
              <a:defRPr sz="32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147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1028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6201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6127" y="425756"/>
            <a:ext cx="4975207" cy="1811937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912487" y="425756"/>
            <a:ext cx="8453912" cy="9126521"/>
          </a:xfrm>
        </p:spPr>
        <p:txBody>
          <a:bodyPr/>
          <a:lstStyle>
            <a:lvl1pPr>
              <a:defRPr sz="5200"/>
            </a:lvl1pPr>
            <a:lvl2pPr>
              <a:defRPr sz="4500"/>
            </a:lvl2pPr>
            <a:lvl3pPr>
              <a:defRPr sz="39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756127" y="2237694"/>
            <a:ext cx="4975207" cy="7314583"/>
          </a:xfrm>
        </p:spPr>
        <p:txBody>
          <a:bodyPr/>
          <a:lstStyle>
            <a:lvl1pPr marL="0" indent="0">
              <a:buNone/>
              <a:defRPr sz="2300"/>
            </a:lvl1pPr>
            <a:lvl2pPr marL="737555" indent="0">
              <a:buNone/>
              <a:defRPr sz="1900"/>
            </a:lvl2pPr>
            <a:lvl3pPr marL="1475110" indent="0">
              <a:buNone/>
              <a:defRPr sz="1600"/>
            </a:lvl3pPr>
            <a:lvl4pPr marL="2212665" indent="0">
              <a:buNone/>
              <a:defRPr sz="1500"/>
            </a:lvl4pPr>
            <a:lvl5pPr marL="2950220" indent="0">
              <a:buNone/>
              <a:defRPr sz="1500"/>
            </a:lvl5pPr>
            <a:lvl6pPr marL="3687775" indent="0">
              <a:buNone/>
              <a:defRPr sz="1500"/>
            </a:lvl6pPr>
            <a:lvl7pPr marL="4425330" indent="0">
              <a:buNone/>
              <a:defRPr sz="1500"/>
            </a:lvl7pPr>
            <a:lvl8pPr marL="5162885" indent="0">
              <a:buNone/>
              <a:defRPr sz="1500"/>
            </a:lvl8pPr>
            <a:lvl9pPr marL="5900440" indent="0">
              <a:buNone/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5946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964121" y="7485380"/>
            <a:ext cx="9073515" cy="883691"/>
          </a:xfrm>
        </p:spPr>
        <p:txBody>
          <a:bodyPr anchor="b"/>
          <a:lstStyle>
            <a:lvl1pPr algn="l">
              <a:defRPr sz="32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964121" y="955475"/>
            <a:ext cx="9073515" cy="6416040"/>
          </a:xfrm>
        </p:spPr>
        <p:txBody>
          <a:bodyPr/>
          <a:lstStyle>
            <a:lvl1pPr marL="0" indent="0">
              <a:buNone/>
              <a:defRPr sz="5200"/>
            </a:lvl1pPr>
            <a:lvl2pPr marL="737555" indent="0">
              <a:buNone/>
              <a:defRPr sz="4500"/>
            </a:lvl2pPr>
            <a:lvl3pPr marL="1475110" indent="0">
              <a:buNone/>
              <a:defRPr sz="3900"/>
            </a:lvl3pPr>
            <a:lvl4pPr marL="2212665" indent="0">
              <a:buNone/>
              <a:defRPr sz="3200"/>
            </a:lvl4pPr>
            <a:lvl5pPr marL="2950220" indent="0">
              <a:buNone/>
              <a:defRPr sz="3200"/>
            </a:lvl5pPr>
            <a:lvl6pPr marL="3687775" indent="0">
              <a:buNone/>
              <a:defRPr sz="3200"/>
            </a:lvl6pPr>
            <a:lvl7pPr marL="4425330" indent="0">
              <a:buNone/>
              <a:defRPr sz="3200"/>
            </a:lvl7pPr>
            <a:lvl8pPr marL="5162885" indent="0">
              <a:buNone/>
              <a:defRPr sz="3200"/>
            </a:lvl8pPr>
            <a:lvl9pPr marL="5900440" indent="0">
              <a:buNone/>
              <a:defRPr sz="32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964121" y="8369071"/>
            <a:ext cx="9073515" cy="1254989"/>
          </a:xfrm>
        </p:spPr>
        <p:txBody>
          <a:bodyPr/>
          <a:lstStyle>
            <a:lvl1pPr marL="0" indent="0">
              <a:buNone/>
              <a:defRPr sz="2300"/>
            </a:lvl1pPr>
            <a:lvl2pPr marL="737555" indent="0">
              <a:buNone/>
              <a:defRPr sz="1900"/>
            </a:lvl2pPr>
            <a:lvl3pPr marL="1475110" indent="0">
              <a:buNone/>
              <a:defRPr sz="1600"/>
            </a:lvl3pPr>
            <a:lvl4pPr marL="2212665" indent="0">
              <a:buNone/>
              <a:defRPr sz="1500"/>
            </a:lvl4pPr>
            <a:lvl5pPr marL="2950220" indent="0">
              <a:buNone/>
              <a:defRPr sz="1500"/>
            </a:lvl5pPr>
            <a:lvl6pPr marL="3687775" indent="0">
              <a:buNone/>
              <a:defRPr sz="1500"/>
            </a:lvl6pPr>
            <a:lvl7pPr marL="4425330" indent="0">
              <a:buNone/>
              <a:defRPr sz="1500"/>
            </a:lvl7pPr>
            <a:lvl8pPr marL="5162885" indent="0">
              <a:buNone/>
              <a:defRPr sz="1500"/>
            </a:lvl8pPr>
            <a:lvl9pPr marL="5900440" indent="0">
              <a:buNone/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23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5072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8133903" y="668338"/>
            <a:ext cx="5626314" cy="142256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249709" y="668338"/>
            <a:ext cx="16632153" cy="142256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809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756126" y="428232"/>
            <a:ext cx="13610273" cy="1782233"/>
          </a:xfrm>
          <a:prstGeom prst="rect">
            <a:avLst/>
          </a:prstGeom>
        </p:spPr>
        <p:txBody>
          <a:bodyPr vert="horz" lIns="147511" tIns="73756" rIns="147511" bIns="73756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56126" y="2495127"/>
            <a:ext cx="13610273" cy="7057150"/>
          </a:xfrm>
          <a:prstGeom prst="rect">
            <a:avLst/>
          </a:prstGeom>
        </p:spPr>
        <p:txBody>
          <a:bodyPr vert="horz" lIns="147511" tIns="73756" rIns="147511" bIns="73756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756126" y="9911198"/>
            <a:ext cx="3528589" cy="569325"/>
          </a:xfrm>
          <a:prstGeom prst="rect">
            <a:avLst/>
          </a:prstGeom>
        </p:spPr>
        <p:txBody>
          <a:bodyPr vert="horz" lIns="147511" tIns="73756" rIns="147511" bIns="73756" rtlCol="0" anchor="ctr"/>
          <a:lstStyle>
            <a:lvl1pPr algn="l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421C2-E21B-4709-9CAC-02456FB3C8E1}" type="datetimeFigureOut">
              <a:rPr lang="ko-KR" altLang="en-US" smtClean="0"/>
              <a:t>2025-11-21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166863" y="9911198"/>
            <a:ext cx="4788800" cy="569325"/>
          </a:xfrm>
          <a:prstGeom prst="rect">
            <a:avLst/>
          </a:prstGeom>
        </p:spPr>
        <p:txBody>
          <a:bodyPr vert="horz" lIns="147511" tIns="73756" rIns="147511" bIns="73756" rtlCol="0" anchor="ctr"/>
          <a:lstStyle>
            <a:lvl1pPr algn="ctr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0837810" y="9911198"/>
            <a:ext cx="3528589" cy="569325"/>
          </a:xfrm>
          <a:prstGeom prst="rect">
            <a:avLst/>
          </a:prstGeom>
        </p:spPr>
        <p:txBody>
          <a:bodyPr vert="horz" lIns="147511" tIns="73756" rIns="147511" bIns="73756" rtlCol="0" anchor="ctr"/>
          <a:lstStyle>
            <a:lvl1pPr algn="r">
              <a:defRPr sz="1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4B5E3-9BEA-4A03-ADB6-2FF2B7BE316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274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75110" rtl="0" eaLnBrk="1" latinLnBrk="1" hangingPunct="1">
        <a:spcBef>
          <a:spcPct val="0"/>
        </a:spcBef>
        <a:buNone/>
        <a:defRPr sz="7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53166" indent="-553166" algn="l" defTabSz="1475110" rtl="0" eaLnBrk="1" latinLnBrk="1" hangingPunct="1">
        <a:spcBef>
          <a:spcPct val="20000"/>
        </a:spcBef>
        <a:buFont typeface="Arial" panose="020B0604020202020204" pitchFamily="34" charset="0"/>
        <a:buChar char="•"/>
        <a:defRPr sz="5200" kern="1200">
          <a:solidFill>
            <a:schemeClr val="tx1"/>
          </a:solidFill>
          <a:latin typeface="+mn-lt"/>
          <a:ea typeface="+mn-ea"/>
          <a:cs typeface="+mn-cs"/>
        </a:defRPr>
      </a:lvl1pPr>
      <a:lvl2pPr marL="1198527" indent="-460972" algn="l" defTabSz="1475110" rtl="0" eaLnBrk="1" latinLnBrk="1" hangingPunct="1">
        <a:spcBef>
          <a:spcPct val="20000"/>
        </a:spcBef>
        <a:buFont typeface="Arial" panose="020B0604020202020204" pitchFamily="34" charset="0"/>
        <a:buChar char="–"/>
        <a:defRPr sz="4500" kern="1200">
          <a:solidFill>
            <a:schemeClr val="tx1"/>
          </a:solidFill>
          <a:latin typeface="+mn-lt"/>
          <a:ea typeface="+mn-ea"/>
          <a:cs typeface="+mn-cs"/>
        </a:defRPr>
      </a:lvl2pPr>
      <a:lvl3pPr marL="1843888" indent="-368778" algn="l" defTabSz="1475110" rtl="0" eaLnBrk="1" latinLnBrk="1" hangingPunct="1">
        <a:spcBef>
          <a:spcPct val="20000"/>
        </a:spcBef>
        <a:buFont typeface="Arial" panose="020B0604020202020204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3pPr>
      <a:lvl4pPr marL="2581443" indent="-368778" algn="l" defTabSz="1475110" rtl="0" eaLnBrk="1" latinLnBrk="1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318998" indent="-368778" algn="l" defTabSz="1475110" rtl="0" eaLnBrk="1" latinLnBrk="1" hangingPunct="1">
        <a:spcBef>
          <a:spcPct val="20000"/>
        </a:spcBef>
        <a:buFont typeface="Arial" panose="020B0604020202020204" pitchFamily="34" charset="0"/>
        <a:buChar char="»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56553" indent="-368778" algn="l" defTabSz="147511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794108" indent="-368778" algn="l" defTabSz="147511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531663" indent="-368778" algn="l" defTabSz="147511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269218" indent="-368778" algn="l" defTabSz="147511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37555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475110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2212665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50220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87775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425330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5162885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900440" algn="l" defTabSz="1475110" rtl="0" eaLnBrk="1" latinLnBrk="1" hangingPunct="1"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4877096"/>
              </p:ext>
            </p:extLst>
          </p:nvPr>
        </p:nvGraphicFramePr>
        <p:xfrm>
          <a:off x="216446" y="162124"/>
          <a:ext cx="3168934" cy="993248"/>
        </p:xfrm>
        <a:graphic>
          <a:graphicData uri="http://schemas.openxmlformats.org/drawingml/2006/table">
            <a:tbl>
              <a:tblPr/>
              <a:tblGrid>
                <a:gridCol w="3168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9324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현장설명회 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일시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:2025.11.17.(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월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841147"/>
              </p:ext>
            </p:extLst>
          </p:nvPr>
        </p:nvGraphicFramePr>
        <p:xfrm>
          <a:off x="1260351" y="2970436"/>
          <a:ext cx="12601821" cy="2855752"/>
        </p:xfrm>
        <a:graphic>
          <a:graphicData uri="http://schemas.openxmlformats.org/drawingml/2006/table">
            <a:tbl>
              <a:tblPr/>
              <a:tblGrid>
                <a:gridCol w="12601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329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F3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89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50" dirty="0" err="1">
                          <a:solidFill>
                            <a:srgbClr val="004422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태릉초</a:t>
                      </a:r>
                      <a:r>
                        <a:rPr lang="ko-KR" altLang="en-US" sz="4400" kern="0" spc="-50" dirty="0">
                          <a:solidFill>
                            <a:srgbClr val="004422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급식시설 및 기타 증축사업</a:t>
                      </a:r>
                      <a:endParaRPr lang="en-US" altLang="ko-KR" sz="4400" kern="0" spc="-50" dirty="0">
                        <a:solidFill>
                          <a:srgbClr val="004422"/>
                        </a:solidFill>
                        <a:effectLst>
                          <a:outerShdw blurRad="50800" dist="38100" algn="tr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4400" kern="0" spc="-50" dirty="0">
                          <a:solidFill>
                            <a:srgbClr val="004422"/>
                          </a:solidFill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제안공모 현장설명회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46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385380" y="6786860"/>
            <a:ext cx="7559675" cy="14583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3200" kern="0" spc="6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서울특별시북부교육지원청</a:t>
            </a:r>
            <a:endParaRPr lang="ko-KR" altLang="en-US" sz="1100" kern="0" dirty="0">
              <a:solidFill>
                <a:srgbClr val="000000"/>
              </a:solidFill>
              <a:latin typeface="바탕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8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학교시설지원과</a:t>
            </a:r>
            <a:r>
              <a:rPr lang="en-US" altLang="ko-KR" sz="28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100" kern="0" spc="0" dirty="0">
              <a:solidFill>
                <a:srgbClr val="000000"/>
              </a:solidFill>
              <a:effectLst/>
              <a:latin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3093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565655"/>
              </p:ext>
            </p:extLst>
          </p:nvPr>
        </p:nvGraphicFramePr>
        <p:xfrm>
          <a:off x="3744964" y="1602284"/>
          <a:ext cx="7920880" cy="8655388"/>
        </p:xfrm>
        <a:graphic>
          <a:graphicData uri="http://schemas.openxmlformats.org/drawingml/2006/table">
            <a:tbl>
              <a:tblPr/>
              <a:tblGrid>
                <a:gridCol w="17885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31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0326">
                  <a:extLst>
                    <a:ext uri="{9D8B030D-6E8A-4147-A177-3AD203B41FA5}">
                      <a16:colId xmlns:a16="http://schemas.microsoft.com/office/drawing/2014/main" val="3692049439"/>
                    </a:ext>
                  </a:extLst>
                </a:gridCol>
              </a:tblGrid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신명 견명조"/>
                          <a:ea typeface="신명 견명조"/>
                        </a:rPr>
                        <a:t>1.</a:t>
                      </a:r>
                      <a:endParaRPr lang="en-US" sz="1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HY헤드라인M" panose="02030600000101010101" pitchFamily="18" charset="-127"/>
                        </a:rPr>
                        <a:t>학교 현황</a:t>
                      </a:r>
                    </a:p>
                  </a:txBody>
                  <a:tcPr marL="17765" marR="17765" marT="17765" marB="17765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200" b="1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명조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  <a:ea typeface="HY헤드라인M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신명 견명조"/>
                          <a:ea typeface="신명 견명조"/>
                        </a:rPr>
                        <a:t>2.</a:t>
                      </a:r>
                      <a:endParaRPr lang="en-US" sz="1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HY헤드라인M" panose="02030600000101010101" pitchFamily="18" charset="-127"/>
                        </a:rPr>
                        <a:t>제안공모 및 설계용역 추가 범위</a:t>
                      </a:r>
                    </a:p>
                  </a:txBody>
                  <a:tcPr marL="17765" marR="17765" marT="17765" marB="17765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200" b="1" kern="0" spc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명조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635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b="1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신명 견명조"/>
                          <a:ea typeface="신명 견명조"/>
                        </a:rPr>
                        <a:t>3.</a:t>
                      </a:r>
                      <a:endParaRPr lang="en-US" altLang="ko-KR" sz="1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0" lvl="0" indent="0" algn="just" defTabSz="147511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HY헤드라인M" panose="02030600000101010101" pitchFamily="18" charset="-127"/>
                        </a:rPr>
                        <a:t>사전기획 주요사항</a:t>
                      </a:r>
                    </a:p>
                  </a:txBody>
                  <a:tcPr marL="17765" marR="17765" marT="17765" marB="17765" anchor="ctr">
                    <a:lnL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999201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200" b="1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명조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635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2766517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신명 견명조"/>
                          <a:ea typeface="신명 견명조"/>
                        </a:rPr>
                        <a:t>4.</a:t>
                      </a:r>
                      <a:endParaRPr lang="en-US" sz="1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147511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HY헤드라인M" panose="02030600000101010101" pitchFamily="18" charset="-127"/>
                        </a:rPr>
                        <a:t>학교 주요 의견사항</a:t>
                      </a:r>
                    </a:p>
                  </a:txBody>
                  <a:tcPr marL="17765" marR="17765" marT="17765" marB="17765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200" b="1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명조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635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신명 견명조"/>
                          <a:ea typeface="신명 견명조"/>
                        </a:rPr>
                        <a:t>5.</a:t>
                      </a:r>
                      <a:endParaRPr lang="en-US" sz="1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just" defTabSz="147511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발주처 당부</a:t>
                      </a:r>
                      <a:r>
                        <a:rPr lang="en-US" altLang="ko-KR" sz="24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24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사항</a:t>
                      </a:r>
                      <a:endParaRPr lang="ko-KR" altLang="en-US" sz="24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200" b="1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명조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635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23555">
                <a:tc>
                  <a:txBody>
                    <a:bodyPr/>
                    <a:lstStyle/>
                    <a:p>
                      <a:pPr marL="63500" marR="63500" lvl="0" indent="0" algn="ctr" defTabSz="147511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200" b="1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신명 견명조"/>
                          <a:ea typeface="신명 견명조"/>
                        </a:rPr>
                        <a:t>6.</a:t>
                      </a:r>
                      <a:endParaRPr lang="en-US" altLang="ko-KR" sz="3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HY헤드라인M" panose="02030600000101010101" pitchFamily="18" charset="-127"/>
                        </a:rPr>
                        <a:t>폐회</a:t>
                      </a:r>
                    </a:p>
                  </a:txBody>
                  <a:tcPr marL="17765" marR="17765" marT="17765" marB="17765" anchor="ctr">
                    <a:lnL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200" b="1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명조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635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en-US" altLang="ko-KR" dirty="0">
                        <a:ln>
                          <a:noFill/>
                        </a:ln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altLang="ko-KR" dirty="0">
                        <a:ln>
                          <a:noFill/>
                        </a:ln>
                      </a:endParaRPr>
                    </a:p>
                  </a:txBody>
                  <a:tcPr marL="17765" marR="17765" marT="17765" marB="17765"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200" b="1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명조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ko-KR" altLang="en-US" dirty="0">
                        <a:ln>
                          <a:noFill/>
                        </a:ln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>
                        <a:ln>
                          <a:noFill/>
                        </a:ln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>
                        <a:ln>
                          <a:noFill/>
                        </a:ln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dirty="0">
                        <a:ln>
                          <a:noFill/>
                        </a:ln>
                      </a:endParaRPr>
                    </a:p>
                  </a:txBody>
                  <a:tcPr marL="17765" marR="17765" marT="17765" marB="17765" anchor="ctr">
                    <a:lnL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79446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200" b="1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휴먼명조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63500" marR="6350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1211">
                <a:tc>
                  <a:txBody>
                    <a:bodyPr/>
                    <a:lstStyle/>
                    <a:p>
                      <a:pPr marL="63500" marR="635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kern="0" spc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765" marR="17765" marT="17765" marB="1776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indent="0" algn="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HY헤드라인M" panose="02030600000101010101" pitchFamily="18" charset="-127"/>
                        </a:rPr>
                        <a:t>                                 </a:t>
                      </a:r>
                      <a:r>
                        <a:rPr lang="ko-KR" altLang="en-US" sz="1600" kern="0" spc="0" dirty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바탕" panose="02030600000101010101" pitchFamily="18" charset="-127"/>
                          <a:ea typeface="HY헤드라인M" panose="02030600000101010101" pitchFamily="18" charset="-127"/>
                        </a:rPr>
                        <a:t>서울특별시북부교육지원청</a:t>
                      </a:r>
                    </a:p>
                  </a:txBody>
                  <a:tcPr marL="17765" marR="17765" marT="17765" marB="17765" anchor="ctr">
                    <a:lnL>
                      <a:noFill/>
                    </a:lnL>
                    <a:lnR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159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867733"/>
              </p:ext>
            </p:extLst>
          </p:nvPr>
        </p:nvGraphicFramePr>
        <p:xfrm>
          <a:off x="3889106" y="306140"/>
          <a:ext cx="7632596" cy="936454"/>
        </p:xfrm>
        <a:graphic>
          <a:graphicData uri="http://schemas.openxmlformats.org/drawingml/2006/table">
            <a:tbl>
              <a:tblPr/>
              <a:tblGrid>
                <a:gridCol w="832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3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65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088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04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73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96847">
                <a:tc grid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800" kern="0" spc="-30" dirty="0">
                          <a:solidFill>
                            <a:srgbClr val="281D1D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- </a:t>
                      </a:r>
                      <a:r>
                        <a:rPr lang="ko-KR" altLang="en-US" sz="2800" kern="0" spc="-30" dirty="0">
                          <a:solidFill>
                            <a:srgbClr val="281D1D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      차 </a:t>
                      </a:r>
                      <a:r>
                        <a:rPr lang="en-US" altLang="ko-KR" sz="2800" kern="0" spc="-30" dirty="0">
                          <a:solidFill>
                            <a:srgbClr val="281D1D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-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30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18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4B1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B5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307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298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6721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72907"/>
              </p:ext>
            </p:extLst>
          </p:nvPr>
        </p:nvGraphicFramePr>
        <p:xfrm>
          <a:off x="792510" y="4410596"/>
          <a:ext cx="13537504" cy="1584176"/>
        </p:xfrm>
        <a:graphic>
          <a:graphicData uri="http://schemas.openxmlformats.org/drawingml/2006/table">
            <a:tbl>
              <a:tblPr/>
              <a:tblGrid>
                <a:gridCol w="1699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7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4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800" b="1" kern="0" spc="0" dirty="0">
                          <a:solidFill>
                            <a:srgbClr val="FFFFFF"/>
                          </a:solidFill>
                          <a:effectLst/>
                          <a:latin typeface="휴먼태엑스포"/>
                        </a:rPr>
                        <a:t>1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87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5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학교 현황</a:t>
                      </a:r>
                      <a:endParaRPr lang="ko-KR" altLang="en-US" sz="5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254157"/>
              </p:ext>
            </p:extLst>
          </p:nvPr>
        </p:nvGraphicFramePr>
        <p:xfrm>
          <a:off x="-1" y="162124"/>
          <a:ext cx="15122525" cy="582047"/>
        </p:xfrm>
        <a:graphic>
          <a:graphicData uri="http://schemas.openxmlformats.org/drawingml/2006/table">
            <a:tbl>
              <a:tblPr/>
              <a:tblGrid>
                <a:gridCol w="1649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7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932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60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543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8929">
                <a:tc gridSpan="8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태릉초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급식시설 및 기타 증축사업 제안공모 현장설명회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0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18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4B1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B5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307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D8CAD3-A632-4C4B-BB4C-94C8CE1FDBAE}"/>
              </a:ext>
            </a:extLst>
          </p:cNvPr>
          <p:cNvSpPr txBox="1"/>
          <p:nvPr/>
        </p:nvSpPr>
        <p:spPr>
          <a:xfrm>
            <a:off x="3046688" y="671485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1-1. </a:t>
            </a:r>
            <a:r>
              <a:rPr lang="ko-KR" altLang="en-US" sz="2000" dirty="0"/>
              <a:t>시설 개요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547A47-125F-415F-8101-BB817AF82FD0}"/>
              </a:ext>
            </a:extLst>
          </p:cNvPr>
          <p:cNvSpPr txBox="1"/>
          <p:nvPr/>
        </p:nvSpPr>
        <p:spPr>
          <a:xfrm>
            <a:off x="3046688" y="711496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1-2. </a:t>
            </a:r>
            <a:r>
              <a:rPr lang="ko-KR" altLang="en-US" sz="2000" dirty="0"/>
              <a:t>학교 연혁</a:t>
            </a:r>
          </a:p>
        </p:txBody>
      </p:sp>
    </p:spTree>
    <p:extLst>
      <p:ext uri="{BB962C8B-B14F-4D97-AF65-F5344CB8AC3E}">
        <p14:creationId xmlns:p14="http://schemas.microsoft.com/office/powerpoint/2010/main" val="2360729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내용 개체 틀 5">
            <a:extLst>
              <a:ext uri="{FF2B5EF4-FFF2-40B4-BE49-F238E27FC236}">
                <a16:creationId xmlns:a16="http://schemas.microsoft.com/office/drawing/2014/main" id="{0654B732-E276-4FE8-BD51-2EE64C969B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5719050"/>
              </p:ext>
            </p:extLst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1.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학교 현황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D57C5FC4-F3B0-41DE-A408-E178483DBA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428350"/>
              </p:ext>
            </p:extLst>
          </p:nvPr>
        </p:nvGraphicFramePr>
        <p:xfrm>
          <a:off x="742432" y="2322332"/>
          <a:ext cx="8835054" cy="7920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2608">
                  <a:extLst>
                    <a:ext uri="{9D8B030D-6E8A-4147-A177-3AD203B41FA5}">
                      <a16:colId xmlns:a16="http://schemas.microsoft.com/office/drawing/2014/main" val="1084082793"/>
                    </a:ext>
                  </a:extLst>
                </a:gridCol>
                <a:gridCol w="2327509">
                  <a:extLst>
                    <a:ext uri="{9D8B030D-6E8A-4147-A177-3AD203B41FA5}">
                      <a16:colId xmlns:a16="http://schemas.microsoft.com/office/drawing/2014/main" val="439129799"/>
                    </a:ext>
                  </a:extLst>
                </a:gridCol>
                <a:gridCol w="2327509">
                  <a:extLst>
                    <a:ext uri="{9D8B030D-6E8A-4147-A177-3AD203B41FA5}">
                      <a16:colId xmlns:a16="http://schemas.microsoft.com/office/drawing/2014/main" val="2521453385"/>
                    </a:ext>
                  </a:extLst>
                </a:gridCol>
                <a:gridCol w="1607428">
                  <a:extLst>
                    <a:ext uri="{9D8B030D-6E8A-4147-A177-3AD203B41FA5}">
                      <a16:colId xmlns:a16="http://schemas.microsoft.com/office/drawing/2014/main" val="1995904006"/>
                    </a:ext>
                  </a:extLst>
                </a:gridCol>
              </a:tblGrid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사업명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</a:rPr>
                        <a:t>태릉초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 급식시설 및 기타 증축사업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5964674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위치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서울특별시 노원구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</a:rPr>
                        <a:t>노원로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길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36(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</a:rPr>
                        <a:t>서울태릉초등학교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5703380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지목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학교용지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7167218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지역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지구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도시지역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제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종일반주거지역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교육환경보호구역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885192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대지면적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13,638.6㎡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962235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건축물 현황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452766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건축물 규모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지하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지상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0/4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0/4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0/3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117939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건축면적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1,817.83 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438.75 ㎡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392.00 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2150232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연면적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6,558.01 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1,755.00 ㎡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1,089.23 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9209399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 -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용적률 산정 연면적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6,558.01 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1,755.00 ㎡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1,089.23 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23535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건축면적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2,648.58 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4801691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연면적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9,402.24 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2782738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용적률 산정 연면적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9,402.24 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1713661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건폐율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19.42%(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법정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30%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이하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460068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용적률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68.94%(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법정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120%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이하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582911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최고높이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16.65m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505892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A14C799-9615-439F-A720-D71FE7507490}"/>
              </a:ext>
            </a:extLst>
          </p:cNvPr>
          <p:cNvSpPr txBox="1"/>
          <p:nvPr/>
        </p:nvSpPr>
        <p:spPr>
          <a:xfrm>
            <a:off x="742432" y="1458268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1-1. </a:t>
            </a:r>
            <a:r>
              <a:rPr lang="ko-KR" altLang="en-US" sz="2000" b="1" dirty="0"/>
              <a:t>시설 개요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1B8338-C24D-42EF-A049-18ABF14416CC}"/>
              </a:ext>
            </a:extLst>
          </p:cNvPr>
          <p:cNvSpPr txBox="1"/>
          <p:nvPr/>
        </p:nvSpPr>
        <p:spPr>
          <a:xfrm>
            <a:off x="10175480" y="1458268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1-2. </a:t>
            </a:r>
            <a:r>
              <a:rPr lang="ko-KR" altLang="en-US" sz="2000" b="1" dirty="0"/>
              <a:t>학교 연혁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2EAE9C-5935-4A55-ADD3-81DDF0E81949}"/>
              </a:ext>
            </a:extLst>
          </p:cNvPr>
          <p:cNvSpPr txBox="1"/>
          <p:nvPr/>
        </p:nvSpPr>
        <p:spPr>
          <a:xfrm>
            <a:off x="10153550" y="2318296"/>
            <a:ext cx="4680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/>
              <a:t>•1986.01. </a:t>
            </a:r>
            <a:r>
              <a:rPr lang="ko-KR" altLang="en-US" sz="1600" dirty="0" err="1"/>
              <a:t>서울태릉국민학교</a:t>
            </a:r>
            <a:r>
              <a:rPr lang="ko-KR" altLang="en-US" sz="1600" dirty="0"/>
              <a:t> 설립 인가</a:t>
            </a:r>
          </a:p>
          <a:p>
            <a:endParaRPr lang="en-US" altLang="ko-KR" sz="1600" dirty="0"/>
          </a:p>
          <a:p>
            <a:r>
              <a:rPr lang="en-US" altLang="ko-KR" sz="1600" dirty="0"/>
              <a:t>•1986.05. </a:t>
            </a:r>
            <a:r>
              <a:rPr lang="ko-KR" altLang="en-US" sz="1600" dirty="0"/>
              <a:t>개교</a:t>
            </a:r>
          </a:p>
          <a:p>
            <a:endParaRPr lang="en-US" altLang="ko-KR" sz="1600" dirty="0"/>
          </a:p>
          <a:p>
            <a:r>
              <a:rPr lang="en-US" altLang="ko-KR" sz="1600" dirty="0"/>
              <a:t>•2008.08. </a:t>
            </a:r>
            <a:r>
              <a:rPr lang="ko-KR" altLang="en-US" sz="1600" dirty="0"/>
              <a:t>다목적실</a:t>
            </a:r>
            <a:r>
              <a:rPr lang="en-US" altLang="ko-KR" sz="1600" dirty="0"/>
              <a:t>(</a:t>
            </a:r>
            <a:r>
              <a:rPr lang="ko-KR" altLang="en-US" sz="1600" dirty="0"/>
              <a:t>교사</a:t>
            </a:r>
            <a:r>
              <a:rPr lang="en-US" altLang="ko-KR" sz="1600" dirty="0"/>
              <a:t>3</a:t>
            </a:r>
            <a:r>
              <a:rPr lang="ko-KR" altLang="en-US" sz="1600" dirty="0"/>
              <a:t>동</a:t>
            </a:r>
            <a:r>
              <a:rPr lang="en-US" altLang="ko-KR" sz="1600" dirty="0"/>
              <a:t>) </a:t>
            </a:r>
            <a:r>
              <a:rPr lang="ko-KR" altLang="en-US" sz="1600" dirty="0"/>
              <a:t>증축</a:t>
            </a:r>
          </a:p>
          <a:p>
            <a:endParaRPr lang="en-US" altLang="ko-KR" sz="1600" dirty="0"/>
          </a:p>
          <a:p>
            <a:r>
              <a:rPr lang="en-US" altLang="ko-KR" sz="1600" dirty="0"/>
              <a:t>•2010. </a:t>
            </a:r>
            <a:r>
              <a:rPr lang="ko-KR" altLang="en-US" sz="1600" dirty="0" err="1"/>
              <a:t>급식실</a:t>
            </a:r>
            <a:r>
              <a:rPr lang="ko-KR" altLang="en-US" sz="1600" dirty="0"/>
              <a:t> 증축</a:t>
            </a:r>
          </a:p>
          <a:p>
            <a:endParaRPr lang="en-US" altLang="ko-KR" sz="1600" dirty="0"/>
          </a:p>
          <a:p>
            <a:r>
              <a:rPr lang="en-US" altLang="ko-KR" sz="1600" dirty="0"/>
              <a:t>•2022.03. </a:t>
            </a:r>
            <a:r>
              <a:rPr lang="ko-KR" altLang="en-US" sz="1600" dirty="0"/>
              <a:t>병설유치원 개원</a:t>
            </a:r>
          </a:p>
        </p:txBody>
      </p:sp>
    </p:spTree>
    <p:extLst>
      <p:ext uri="{BB962C8B-B14F-4D97-AF65-F5344CB8AC3E}">
        <p14:creationId xmlns:p14="http://schemas.microsoft.com/office/powerpoint/2010/main" val="1031796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0056040"/>
              </p:ext>
            </p:extLst>
          </p:nvPr>
        </p:nvGraphicFramePr>
        <p:xfrm>
          <a:off x="792510" y="4410596"/>
          <a:ext cx="13537504" cy="1584176"/>
        </p:xfrm>
        <a:graphic>
          <a:graphicData uri="http://schemas.openxmlformats.org/drawingml/2006/table">
            <a:tbl>
              <a:tblPr/>
              <a:tblGrid>
                <a:gridCol w="1699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7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4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800" b="1" kern="0" spc="0" dirty="0">
                          <a:solidFill>
                            <a:srgbClr val="FFFFFF"/>
                          </a:solidFill>
                          <a:effectLst/>
                          <a:latin typeface="휴먼태엑스포"/>
                        </a:rPr>
                        <a:t>2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87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5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제안공모 및 설계용역 추가 범위</a:t>
                      </a:r>
                      <a:endParaRPr lang="ko-KR" altLang="en-US" sz="5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-1" y="162124"/>
          <a:ext cx="15122525" cy="582047"/>
        </p:xfrm>
        <a:graphic>
          <a:graphicData uri="http://schemas.openxmlformats.org/drawingml/2006/table">
            <a:tbl>
              <a:tblPr/>
              <a:tblGrid>
                <a:gridCol w="1649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7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932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60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543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8929">
                <a:tc gridSpan="8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태릉초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급식시설 및 기타 증축사업 제안공모 현장설명회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0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18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4B1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B5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307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D8CAD3-A632-4C4B-BB4C-94C8CE1FDBAE}"/>
              </a:ext>
            </a:extLst>
          </p:cNvPr>
          <p:cNvSpPr txBox="1"/>
          <p:nvPr/>
        </p:nvSpPr>
        <p:spPr>
          <a:xfrm>
            <a:off x="3046688" y="671485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2-1. </a:t>
            </a:r>
            <a:r>
              <a:rPr lang="ko-KR" altLang="en-US" sz="2000" dirty="0"/>
              <a:t>제안공모 대상 범위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547A47-125F-415F-8101-BB817AF82FD0}"/>
              </a:ext>
            </a:extLst>
          </p:cNvPr>
          <p:cNvSpPr txBox="1"/>
          <p:nvPr/>
        </p:nvSpPr>
        <p:spPr>
          <a:xfrm>
            <a:off x="3046688" y="711496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2-2. </a:t>
            </a:r>
            <a:r>
              <a:rPr lang="ko-KR" altLang="en-US" sz="2000" dirty="0"/>
              <a:t>추가 설계용역 사항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0E441E-0573-440C-9D17-FD698097BE25}"/>
              </a:ext>
            </a:extLst>
          </p:cNvPr>
          <p:cNvSpPr txBox="1"/>
          <p:nvPr/>
        </p:nvSpPr>
        <p:spPr>
          <a:xfrm>
            <a:off x="3046688" y="751507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2-3. </a:t>
            </a:r>
            <a:r>
              <a:rPr lang="ko-KR" altLang="en-US" sz="2000" dirty="0"/>
              <a:t>총 용역 범위</a:t>
            </a:r>
          </a:p>
        </p:txBody>
      </p:sp>
    </p:spTree>
    <p:extLst>
      <p:ext uri="{BB962C8B-B14F-4D97-AF65-F5344CB8AC3E}">
        <p14:creationId xmlns:p14="http://schemas.microsoft.com/office/powerpoint/2010/main" val="2857371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1743990"/>
              </p:ext>
            </p:extLst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설계 범위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graphicFrame>
        <p:nvGraphicFramePr>
          <p:cNvPr id="58" name="표 57">
            <a:extLst>
              <a:ext uri="{FF2B5EF4-FFF2-40B4-BE49-F238E27FC236}">
                <a16:creationId xmlns:a16="http://schemas.microsoft.com/office/drawing/2014/main" id="{63A3CE18-EB7D-44D0-B60B-AEDE5D7E4C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795153"/>
              </p:ext>
            </p:extLst>
          </p:nvPr>
        </p:nvGraphicFramePr>
        <p:xfrm>
          <a:off x="734223" y="1818308"/>
          <a:ext cx="8835054" cy="2484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2608">
                  <a:extLst>
                    <a:ext uri="{9D8B030D-6E8A-4147-A177-3AD203B41FA5}">
                      <a16:colId xmlns:a16="http://schemas.microsoft.com/office/drawing/2014/main" val="1084082793"/>
                    </a:ext>
                  </a:extLst>
                </a:gridCol>
                <a:gridCol w="6262446">
                  <a:extLst>
                    <a:ext uri="{9D8B030D-6E8A-4147-A177-3AD203B41FA5}">
                      <a16:colId xmlns:a16="http://schemas.microsoft.com/office/drawing/2014/main" val="439129799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학급 및 학생 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0" dirty="0">
                          <a:solidFill>
                            <a:schemeClr val="tx1"/>
                          </a:solidFill>
                        </a:rPr>
                        <a:t>45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학급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일반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</a:rPr>
                        <a:t>44,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특수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</a:rPr>
                        <a:t>1)   1,045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5964674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설계공모 사업면적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1,150.3㎡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7167218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사업 위치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기 시행한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”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</a:rPr>
                        <a:t>태릉초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 체육관 증축＂ 설계도서를 활용하여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층에 배치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85192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예정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</a:rPr>
                        <a:t>설계비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93,276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962235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예정 공사비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2,651,222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4527667"/>
                  </a:ext>
                </a:extLst>
              </a:tr>
            </a:tbl>
          </a:graphicData>
        </a:graphic>
      </p:graphicFrame>
      <p:sp>
        <p:nvSpPr>
          <p:cNvPr id="60" name="TextBox 59">
            <a:extLst>
              <a:ext uri="{FF2B5EF4-FFF2-40B4-BE49-F238E27FC236}">
                <a16:creationId xmlns:a16="http://schemas.microsoft.com/office/drawing/2014/main" id="{CC3E6195-5AA2-4A1F-B501-1A3EDDB3A30C}"/>
              </a:ext>
            </a:extLst>
          </p:cNvPr>
          <p:cNvSpPr txBox="1"/>
          <p:nvPr/>
        </p:nvSpPr>
        <p:spPr>
          <a:xfrm>
            <a:off x="7425455" y="1890316"/>
            <a:ext cx="21520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* 2028</a:t>
            </a:r>
            <a:r>
              <a:rPr lang="ko-KR" altLang="en-US" sz="1400" dirty="0"/>
              <a:t>년 기준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49DAB2F-0844-4C6D-A251-5C1283E6C5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01" y="4410596"/>
            <a:ext cx="8848775" cy="5400600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8B8E5D03-0CA0-4126-A951-85C064573097}"/>
              </a:ext>
            </a:extLst>
          </p:cNvPr>
          <p:cNvSpPr txBox="1"/>
          <p:nvPr/>
        </p:nvSpPr>
        <p:spPr>
          <a:xfrm>
            <a:off x="734222" y="1220857"/>
            <a:ext cx="5602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2-1. </a:t>
            </a:r>
            <a:r>
              <a:rPr lang="ko-KR" altLang="en-US" sz="2000" b="1" dirty="0"/>
              <a:t>제안공모 대상 범위</a:t>
            </a:r>
            <a:r>
              <a:rPr lang="en-US" altLang="ko-KR" sz="2000" b="1" dirty="0"/>
              <a:t>(</a:t>
            </a:r>
            <a:r>
              <a:rPr lang="ko-KR" altLang="en-US" sz="2000" b="1" dirty="0" err="1"/>
              <a:t>급식실</a:t>
            </a:r>
            <a:r>
              <a:rPr lang="ko-KR" altLang="en-US" sz="2000" b="1" dirty="0"/>
              <a:t> 및 학생식당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368FDCC-0404-4C82-8750-FE6BF6B0ECDC}"/>
              </a:ext>
            </a:extLst>
          </p:cNvPr>
          <p:cNvSpPr/>
          <p:nvPr/>
        </p:nvSpPr>
        <p:spPr>
          <a:xfrm>
            <a:off x="2304678" y="6282804"/>
            <a:ext cx="1656184" cy="21602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248993-9D1E-444F-B5DB-F7A64AC35790}"/>
              </a:ext>
            </a:extLst>
          </p:cNvPr>
          <p:cNvSpPr txBox="1"/>
          <p:nvPr/>
        </p:nvSpPr>
        <p:spPr>
          <a:xfrm>
            <a:off x="2304678" y="6810087"/>
            <a:ext cx="165618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</a:rPr>
              <a:t>증축</a:t>
            </a:r>
            <a:endParaRPr lang="en-US" altLang="ko-KR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</a:endParaRPr>
          </a:p>
          <a:p>
            <a:pPr algn="ctr"/>
            <a:r>
              <a:rPr lang="ko-KR" altLang="en-US" b="1" dirty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</a:rPr>
              <a:t>예정지</a:t>
            </a:r>
          </a:p>
        </p:txBody>
      </p:sp>
    </p:spTree>
    <p:extLst>
      <p:ext uri="{BB962C8B-B14F-4D97-AF65-F5344CB8AC3E}">
        <p14:creationId xmlns:p14="http://schemas.microsoft.com/office/powerpoint/2010/main" val="939957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설계 범위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graphicFrame>
        <p:nvGraphicFramePr>
          <p:cNvPr id="62" name="표 61">
            <a:extLst>
              <a:ext uri="{FF2B5EF4-FFF2-40B4-BE49-F238E27FC236}">
                <a16:creationId xmlns:a16="http://schemas.microsoft.com/office/drawing/2014/main" id="{D50AAE87-D5ED-4FDB-A527-9DE478DD96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765507"/>
              </p:ext>
            </p:extLst>
          </p:nvPr>
        </p:nvGraphicFramePr>
        <p:xfrm>
          <a:off x="720502" y="1818308"/>
          <a:ext cx="11953327" cy="2568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0593">
                  <a:extLst>
                    <a:ext uri="{9D8B030D-6E8A-4147-A177-3AD203B41FA5}">
                      <a16:colId xmlns:a16="http://schemas.microsoft.com/office/drawing/2014/main" val="1084082793"/>
                    </a:ext>
                  </a:extLst>
                </a:gridCol>
                <a:gridCol w="4236367">
                  <a:extLst>
                    <a:ext uri="{9D8B030D-6E8A-4147-A177-3AD203B41FA5}">
                      <a16:colId xmlns:a16="http://schemas.microsoft.com/office/drawing/2014/main" val="439129799"/>
                    </a:ext>
                  </a:extLst>
                </a:gridCol>
                <a:gridCol w="4236367">
                  <a:extLst>
                    <a:ext uri="{9D8B030D-6E8A-4147-A177-3AD203B41FA5}">
                      <a16:colId xmlns:a16="http://schemas.microsoft.com/office/drawing/2014/main" val="3614579155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체육관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기존 </a:t>
                      </a:r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</a:rPr>
                        <a:t>급식실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</a:rPr>
                        <a:t> 환경개선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5964674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대상 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994㎡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184.7㎡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7167218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예정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</a:rPr>
                        <a:t>설계비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105,071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1,894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885192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예정 공사비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3,822,214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89,320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962235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참고사항</a:t>
                      </a:r>
                      <a:endParaRPr lang="en-US" altLang="ko-K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설계공모 당선자는 기존 납품된 체육관 증축 도서의 법령 등 현행화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(4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대 인증 등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하며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</a:rPr>
                        <a:t>급식실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 및 학생식당 설계와 연계성을 검토하여야 함</a:t>
                      </a:r>
                      <a:endParaRPr lang="en-US" altLang="ko-K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4527667"/>
                  </a:ext>
                </a:extLst>
              </a:tr>
            </a:tbl>
          </a:graphicData>
        </a:graphic>
      </p:graphicFrame>
      <p:sp>
        <p:nvSpPr>
          <p:cNvPr id="64" name="TextBox 63">
            <a:extLst>
              <a:ext uri="{FF2B5EF4-FFF2-40B4-BE49-F238E27FC236}">
                <a16:creationId xmlns:a16="http://schemas.microsoft.com/office/drawing/2014/main" id="{4EB72CFE-1F3A-49A8-8F50-A7C7BE75D4DA}"/>
              </a:ext>
            </a:extLst>
          </p:cNvPr>
          <p:cNvSpPr txBox="1"/>
          <p:nvPr/>
        </p:nvSpPr>
        <p:spPr>
          <a:xfrm>
            <a:off x="720502" y="1242244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2-2. </a:t>
            </a:r>
            <a:r>
              <a:rPr lang="ko-KR" altLang="en-US" sz="2000" b="1" dirty="0"/>
              <a:t>추가 설계용역 사항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공모 제외 범위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EE8A93-8F86-4158-93FC-F3FEB5A9C7DE}"/>
              </a:ext>
            </a:extLst>
          </p:cNvPr>
          <p:cNvSpPr txBox="1"/>
          <p:nvPr/>
        </p:nvSpPr>
        <p:spPr>
          <a:xfrm>
            <a:off x="720502" y="523462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2-3. </a:t>
            </a:r>
            <a:r>
              <a:rPr lang="ko-KR" altLang="en-US" sz="2000" b="1" dirty="0"/>
              <a:t>총 용역 범위</a:t>
            </a: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B7FC10D6-8FD7-4D1F-9A77-E4214EC770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234705"/>
              </p:ext>
            </p:extLst>
          </p:nvPr>
        </p:nvGraphicFramePr>
        <p:xfrm>
          <a:off x="742433" y="5769733"/>
          <a:ext cx="11953328" cy="3465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0593">
                  <a:extLst>
                    <a:ext uri="{9D8B030D-6E8A-4147-A177-3AD203B41FA5}">
                      <a16:colId xmlns:a16="http://schemas.microsoft.com/office/drawing/2014/main" val="1084082793"/>
                    </a:ext>
                  </a:extLst>
                </a:gridCol>
                <a:gridCol w="2824245">
                  <a:extLst>
                    <a:ext uri="{9D8B030D-6E8A-4147-A177-3AD203B41FA5}">
                      <a16:colId xmlns:a16="http://schemas.microsoft.com/office/drawing/2014/main" val="439129799"/>
                    </a:ext>
                  </a:extLst>
                </a:gridCol>
                <a:gridCol w="2824245">
                  <a:extLst>
                    <a:ext uri="{9D8B030D-6E8A-4147-A177-3AD203B41FA5}">
                      <a16:colId xmlns:a16="http://schemas.microsoft.com/office/drawing/2014/main" val="2521453385"/>
                    </a:ext>
                  </a:extLst>
                </a:gridCol>
                <a:gridCol w="2824245">
                  <a:extLst>
                    <a:ext uri="{9D8B030D-6E8A-4147-A177-3AD203B41FA5}">
                      <a16:colId xmlns:a16="http://schemas.microsoft.com/office/drawing/2014/main" val="1995904006"/>
                    </a:ext>
                  </a:extLst>
                </a:gridCol>
              </a:tblGrid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용역 현황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급식시설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체육관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기존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</a:rPr>
                        <a:t>급식실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 환경개선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452766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사업면적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1,150.3㎡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994㎡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184.7㎡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117939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사업비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6,51,222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  <a:endParaRPr lang="en-US" altLang="ko-K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3,822,214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  <a:endParaRPr lang="en-US" altLang="ko-K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89,320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2150232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ko-KR" altLang="en-US" sz="1600" dirty="0" err="1">
                          <a:solidFill>
                            <a:schemeClr val="tx1"/>
                          </a:solidFill>
                        </a:rPr>
                        <a:t>설계비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93,148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  <a:endParaRPr lang="en-US" altLang="ko-K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105,071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  <a:endParaRPr lang="en-US" altLang="ko-K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</a:rPr>
                        <a:t>1,894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9209399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총 사업면적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2,329.0㎡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147511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235357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총 사업비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6,562,757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904801691"/>
                  </a:ext>
                </a:extLst>
              </a:tr>
              <a:tr h="49505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총 </a:t>
                      </a: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</a:rPr>
                        <a:t>설계비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r" latinLnBrk="1"/>
                      <a:r>
                        <a:rPr lang="en-US" altLang="ko-KR" sz="1600" b="1" dirty="0">
                          <a:solidFill>
                            <a:schemeClr val="tx1"/>
                          </a:solidFill>
                        </a:rPr>
                        <a:t>200,114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</a:rPr>
                        <a:t>천원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mpd="sng">
                      <a:noFill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2782738"/>
                  </a:ext>
                </a:extLst>
              </a:tr>
            </a:tbl>
          </a:graphicData>
        </a:graphic>
      </p:graphicFrame>
      <p:sp>
        <p:nvSpPr>
          <p:cNvPr id="2" name="직사각형 1">
            <a:extLst>
              <a:ext uri="{FF2B5EF4-FFF2-40B4-BE49-F238E27FC236}">
                <a16:creationId xmlns:a16="http://schemas.microsoft.com/office/drawing/2014/main" id="{AAE9634E-A877-4805-9F5C-395F161CBA1F}"/>
              </a:ext>
            </a:extLst>
          </p:cNvPr>
          <p:cNvSpPr/>
          <p:nvPr/>
        </p:nvSpPr>
        <p:spPr>
          <a:xfrm>
            <a:off x="4248894" y="5769733"/>
            <a:ext cx="2952328" cy="3465399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0C670F-6210-4D68-A807-68D87DE3E084}"/>
              </a:ext>
            </a:extLst>
          </p:cNvPr>
          <p:cNvSpPr txBox="1"/>
          <p:nvPr/>
        </p:nvSpPr>
        <p:spPr>
          <a:xfrm>
            <a:off x="4774880" y="9339078"/>
            <a:ext cx="1922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공모 대상 범위</a:t>
            </a:r>
          </a:p>
        </p:txBody>
      </p:sp>
    </p:spTree>
    <p:extLst>
      <p:ext uri="{BB962C8B-B14F-4D97-AF65-F5344CB8AC3E}">
        <p14:creationId xmlns:p14="http://schemas.microsoft.com/office/powerpoint/2010/main" val="613594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938430"/>
              </p:ext>
            </p:extLst>
          </p:nvPr>
        </p:nvGraphicFramePr>
        <p:xfrm>
          <a:off x="792510" y="4410596"/>
          <a:ext cx="13537504" cy="1584176"/>
        </p:xfrm>
        <a:graphic>
          <a:graphicData uri="http://schemas.openxmlformats.org/drawingml/2006/table">
            <a:tbl>
              <a:tblPr/>
              <a:tblGrid>
                <a:gridCol w="1699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7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4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800" b="1" kern="0" spc="0" dirty="0">
                          <a:solidFill>
                            <a:srgbClr val="FFFFFF"/>
                          </a:solidFill>
                          <a:effectLst/>
                          <a:latin typeface="휴먼태엑스포"/>
                        </a:rPr>
                        <a:t>3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87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5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사전기획 주요사항 </a:t>
                      </a:r>
                      <a:endParaRPr lang="ko-KR" altLang="en-US" sz="5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-1" y="162124"/>
          <a:ext cx="15122525" cy="582047"/>
        </p:xfrm>
        <a:graphic>
          <a:graphicData uri="http://schemas.openxmlformats.org/drawingml/2006/table">
            <a:tbl>
              <a:tblPr/>
              <a:tblGrid>
                <a:gridCol w="1649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7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932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60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543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8929">
                <a:tc gridSpan="8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태릉초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급식시설 및 기타 증축사업 제안공모 현장설명회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0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18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4B1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B5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307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D8CAD3-A632-4C4B-BB4C-94C8CE1FDBAE}"/>
              </a:ext>
            </a:extLst>
          </p:cNvPr>
          <p:cNvSpPr txBox="1"/>
          <p:nvPr/>
        </p:nvSpPr>
        <p:spPr>
          <a:xfrm>
            <a:off x="3046688" y="671485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3-1. </a:t>
            </a:r>
            <a:r>
              <a:rPr lang="ko-KR" altLang="en-US" sz="2000" dirty="0"/>
              <a:t>기존 체육관 계획안 분석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547A47-125F-415F-8101-BB817AF82FD0}"/>
              </a:ext>
            </a:extLst>
          </p:cNvPr>
          <p:cNvSpPr txBox="1"/>
          <p:nvPr/>
        </p:nvSpPr>
        <p:spPr>
          <a:xfrm>
            <a:off x="3046688" y="711496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3-2. </a:t>
            </a:r>
            <a:r>
              <a:rPr lang="ko-KR" altLang="en-US" sz="2000" dirty="0"/>
              <a:t>시설 기준 검토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0E441E-0573-440C-9D17-FD698097BE25}"/>
              </a:ext>
            </a:extLst>
          </p:cNvPr>
          <p:cNvSpPr txBox="1"/>
          <p:nvPr/>
        </p:nvSpPr>
        <p:spPr>
          <a:xfrm>
            <a:off x="3046688" y="751507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3-3. </a:t>
            </a:r>
            <a:r>
              <a:rPr lang="ko-KR" altLang="en-US" sz="2000" dirty="0"/>
              <a:t>기본 계획</a:t>
            </a:r>
            <a:r>
              <a:rPr lang="en-US" altLang="ko-KR" sz="2000" dirty="0"/>
              <a:t>(</a:t>
            </a:r>
            <a:r>
              <a:rPr lang="ko-KR" altLang="en-US" sz="2000" dirty="0"/>
              <a:t>단면</a:t>
            </a:r>
            <a:r>
              <a:rPr lang="en-US" altLang="ko-KR" sz="2000" dirty="0"/>
              <a:t>)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8040274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369372"/>
              </p:ext>
            </p:extLst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사전기획 주요사항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id="{8B8E5D03-0CA0-4126-A951-85C064573097}"/>
              </a:ext>
            </a:extLst>
          </p:cNvPr>
          <p:cNvSpPr txBox="1"/>
          <p:nvPr/>
        </p:nvSpPr>
        <p:spPr>
          <a:xfrm>
            <a:off x="734222" y="1220857"/>
            <a:ext cx="5602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3-1. </a:t>
            </a:r>
            <a:r>
              <a:rPr lang="ko-KR" altLang="en-US" sz="2000" b="1" dirty="0"/>
              <a:t>기존 체육관 설계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공모 안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분석</a:t>
            </a:r>
          </a:p>
        </p:txBody>
      </p:sp>
      <p:pic>
        <p:nvPicPr>
          <p:cNvPr id="27" name="object 6">
            <a:extLst>
              <a:ext uri="{FF2B5EF4-FFF2-40B4-BE49-F238E27FC236}">
                <a16:creationId xmlns:a16="http://schemas.microsoft.com/office/drawing/2014/main" id="{CC4DF92C-664E-4EA7-8967-17DFBCAA2B8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222" y="1620967"/>
            <a:ext cx="6322984" cy="8406253"/>
          </a:xfrm>
          <a:prstGeom prst="rect">
            <a:avLst/>
          </a:prstGeom>
        </p:spPr>
      </p:pic>
      <p:sp>
        <p:nvSpPr>
          <p:cNvPr id="37" name="object 17">
            <a:extLst>
              <a:ext uri="{FF2B5EF4-FFF2-40B4-BE49-F238E27FC236}">
                <a16:creationId xmlns:a16="http://schemas.microsoft.com/office/drawing/2014/main" id="{6AA096BE-E92C-481C-BBD7-916A88F38AB5}"/>
              </a:ext>
            </a:extLst>
          </p:cNvPr>
          <p:cNvSpPr txBox="1"/>
          <p:nvPr/>
        </p:nvSpPr>
        <p:spPr>
          <a:xfrm>
            <a:off x="7561262" y="1590934"/>
            <a:ext cx="6768752" cy="46029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600" b="1" dirty="0">
                <a:latin typeface="Malgun Gothic"/>
                <a:cs typeface="Malgun Gothic"/>
              </a:rPr>
              <a:t>기존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설계공모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spc="-10" dirty="0">
                <a:latin typeface="Calibri"/>
                <a:cs typeface="Calibri"/>
              </a:rPr>
              <a:t>(2021.04~2021.06)</a:t>
            </a:r>
            <a:endParaRPr sz="1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600" dirty="0">
              <a:latin typeface="Calibri"/>
              <a:cs typeface="Calibri"/>
            </a:endParaRPr>
          </a:p>
          <a:p>
            <a:pPr marL="241300" marR="70485" indent="-229235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sz="1600" dirty="0">
                <a:latin typeface="Malgun Gothic"/>
                <a:cs typeface="Malgun Gothic"/>
              </a:rPr>
              <a:t>지상</a:t>
            </a:r>
            <a:r>
              <a:rPr sz="1600" dirty="0">
                <a:latin typeface="Calibri"/>
                <a:cs typeface="Calibri"/>
              </a:rPr>
              <a:t>1</a:t>
            </a:r>
            <a:r>
              <a:rPr sz="1600" dirty="0">
                <a:latin typeface="Malgun Gothic"/>
                <a:cs typeface="Malgun Gothic"/>
              </a:rPr>
              <a:t>층</a:t>
            </a:r>
            <a:r>
              <a:rPr sz="1600" spc="-1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필로티</a:t>
            </a:r>
            <a:r>
              <a:rPr sz="1600" spc="-125" dirty="0">
                <a:latin typeface="Malgun Gothic"/>
                <a:cs typeface="Malgun Gothic"/>
              </a:rPr>
              <a:t> </a:t>
            </a:r>
            <a:r>
              <a:rPr sz="1600" spc="-10" dirty="0">
                <a:latin typeface="Calibri"/>
                <a:cs typeface="Calibri"/>
              </a:rPr>
              <a:t>(</a:t>
            </a:r>
            <a:r>
              <a:rPr sz="1600" spc="-10" dirty="0">
                <a:latin typeface="Malgun Gothic"/>
                <a:cs typeface="Malgun Gothic"/>
              </a:rPr>
              <a:t>주차장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및</a:t>
            </a:r>
            <a:r>
              <a:rPr sz="1600" spc="-11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추후</a:t>
            </a:r>
            <a:r>
              <a:rPr sz="1600" spc="-11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급식실</a:t>
            </a:r>
            <a:r>
              <a:rPr sz="1600" spc="-11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증축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가능성</a:t>
            </a:r>
            <a:r>
              <a:rPr sz="1600" spc="-125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염두</a:t>
            </a:r>
            <a:r>
              <a:rPr sz="1600" dirty="0">
                <a:latin typeface="Calibri"/>
                <a:cs typeface="Calibri"/>
              </a:rPr>
              <a:t>),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dirty="0">
                <a:latin typeface="Malgun Gothic"/>
                <a:cs typeface="Malgun Gothic"/>
              </a:rPr>
              <a:t>지상</a:t>
            </a:r>
            <a:r>
              <a:rPr sz="1600" dirty="0">
                <a:latin typeface="Calibri"/>
                <a:cs typeface="Calibri"/>
              </a:rPr>
              <a:t>2</a:t>
            </a:r>
            <a:r>
              <a:rPr sz="1600" dirty="0">
                <a:latin typeface="Malgun Gothic"/>
                <a:cs typeface="Malgun Gothic"/>
              </a:rPr>
              <a:t>층</a:t>
            </a:r>
            <a:r>
              <a:rPr sz="1600" spc="-14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다목적</a:t>
            </a:r>
            <a:r>
              <a:rPr sz="1600" spc="-11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강당</a:t>
            </a:r>
            <a:r>
              <a:rPr sz="1600" spc="-11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겸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 err="1">
                <a:latin typeface="Malgun Gothic"/>
                <a:cs typeface="Malgun Gothic"/>
              </a:rPr>
              <a:t>체육관의</a:t>
            </a:r>
            <a:r>
              <a:rPr sz="1600" spc="-125" dirty="0">
                <a:latin typeface="Malgun Gothic"/>
                <a:cs typeface="Malgun Gothic"/>
              </a:rPr>
              <a:t> </a:t>
            </a:r>
            <a:r>
              <a:rPr sz="1600" spc="-25" dirty="0" err="1">
                <a:latin typeface="Malgun Gothic"/>
                <a:cs typeface="Malgun Gothic"/>
              </a:rPr>
              <a:t>프로그</a:t>
            </a:r>
            <a:r>
              <a:rPr sz="1600" dirty="0" err="1">
                <a:latin typeface="Malgun Gothic"/>
                <a:cs typeface="Malgun Gothic"/>
              </a:rPr>
              <a:t>램을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갖는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연면적</a:t>
            </a:r>
            <a:r>
              <a:rPr sz="1600" spc="-1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Calibri"/>
                <a:cs typeface="Calibri"/>
              </a:rPr>
              <a:t>922</a:t>
            </a:r>
            <a:r>
              <a:rPr sz="1600" dirty="0">
                <a:latin typeface="Malgun Gothic"/>
                <a:cs typeface="Malgun Gothic"/>
              </a:rPr>
              <a:t>제곱미터의</a:t>
            </a:r>
            <a:r>
              <a:rPr sz="1600" spc="-145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설계안을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뽑는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설계</a:t>
            </a:r>
            <a:r>
              <a:rPr sz="1600" spc="-125" dirty="0">
                <a:latin typeface="Malgun Gothic"/>
                <a:cs typeface="Malgun Gothic"/>
              </a:rPr>
              <a:t> </a:t>
            </a:r>
            <a:r>
              <a:rPr sz="1600" dirty="0" err="1">
                <a:latin typeface="Malgun Gothic"/>
                <a:cs typeface="Malgun Gothic"/>
              </a:rPr>
              <a:t>공모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lang="ko-KR" altLang="en-US" sz="1600" spc="-25" dirty="0">
                <a:latin typeface="Malgun Gothic"/>
                <a:cs typeface="Malgun Gothic"/>
              </a:rPr>
              <a:t>완료</a:t>
            </a:r>
            <a:endParaRPr lang="en-US" altLang="ko-KR" sz="1600" spc="-25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600" dirty="0">
              <a:latin typeface="Calibri"/>
              <a:cs typeface="Calibri"/>
            </a:endParaRPr>
          </a:p>
          <a:p>
            <a:pPr marL="241300" marR="93345" indent="-228600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sz="1600" b="1" dirty="0">
                <a:latin typeface="Calibri"/>
                <a:cs typeface="Calibri"/>
              </a:rPr>
              <a:t>2</a:t>
            </a:r>
            <a:r>
              <a:rPr sz="1600" b="1" dirty="0">
                <a:latin typeface="Malgun Gothic"/>
                <a:cs typeface="Malgun Gothic"/>
              </a:rPr>
              <a:t>층의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레벨이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교사동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Calibri"/>
                <a:cs typeface="Calibri"/>
              </a:rPr>
              <a:t>1</a:t>
            </a:r>
            <a:r>
              <a:rPr sz="1600" b="1" dirty="0">
                <a:latin typeface="Malgun Gothic"/>
                <a:cs typeface="Malgun Gothic"/>
              </a:rPr>
              <a:t>층의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레벨과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맞아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단면적으로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직접적인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연결이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용이하며</a:t>
            </a:r>
            <a:r>
              <a:rPr sz="1600" b="1" dirty="0">
                <a:latin typeface="Calibri"/>
                <a:cs typeface="Calibri"/>
              </a:rPr>
              <a:t>,</a:t>
            </a:r>
            <a:r>
              <a:rPr sz="1600" b="1" spc="-20" dirty="0">
                <a:latin typeface="Calibri"/>
                <a:cs typeface="Calibri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교사동과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spc="-20" dirty="0">
                <a:latin typeface="Malgun Gothic"/>
                <a:cs typeface="Malgun Gothic"/>
              </a:rPr>
              <a:t>증축건물 </a:t>
            </a:r>
            <a:r>
              <a:rPr sz="1600" b="1" dirty="0">
                <a:latin typeface="Malgun Gothic"/>
                <a:cs typeface="Malgun Gothic"/>
              </a:rPr>
              <a:t>사이에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수직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동선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및</a:t>
            </a:r>
            <a:r>
              <a:rPr sz="1600" b="1" spc="-105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공용공간을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제안하여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동선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기능을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강화함</a:t>
            </a:r>
            <a:r>
              <a:rPr sz="1600" b="1" dirty="0">
                <a:latin typeface="Calibri"/>
                <a:cs typeface="Calibri"/>
              </a:rPr>
              <a:t>.</a:t>
            </a:r>
            <a:r>
              <a:rPr sz="1600" b="1" spc="-15" dirty="0">
                <a:latin typeface="Calibri"/>
                <a:cs typeface="Calibri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15"/>
              </a:spcBef>
              <a:buFont typeface="Arial MT"/>
              <a:buChar char="•"/>
            </a:pPr>
            <a:endParaRPr sz="16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1600" b="1" dirty="0">
                <a:latin typeface="Malgun Gothic"/>
                <a:cs typeface="Malgun Gothic"/>
              </a:rPr>
              <a:t>정문에서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진입하는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차량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및</a:t>
            </a:r>
            <a:r>
              <a:rPr sz="1600" b="1" spc="-105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하역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동선에도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유리한</a:t>
            </a:r>
            <a:r>
              <a:rPr sz="1600" b="1" spc="-130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위치에</a:t>
            </a:r>
            <a:r>
              <a:rPr sz="1600" b="1" spc="-114" dirty="0">
                <a:latin typeface="Malgun Gothic"/>
                <a:cs typeface="Malgun Gothic"/>
              </a:rPr>
              <a:t> </a:t>
            </a:r>
            <a:r>
              <a:rPr sz="1600" b="1" dirty="0">
                <a:latin typeface="Malgun Gothic"/>
                <a:cs typeface="Malgun Gothic"/>
              </a:rPr>
              <a:t>있음</a:t>
            </a:r>
            <a:r>
              <a:rPr sz="1600" b="1" dirty="0">
                <a:latin typeface="Calibri"/>
                <a:cs typeface="Calibri"/>
              </a:rPr>
              <a:t>.</a:t>
            </a:r>
            <a:r>
              <a:rPr sz="1600" b="1" spc="-15" dirty="0">
                <a:latin typeface="Calibri"/>
                <a:cs typeface="Calibri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1600" dirty="0">
              <a:latin typeface="Calibri"/>
              <a:cs typeface="Calibri"/>
            </a:endParaRPr>
          </a:p>
          <a:p>
            <a:pPr marL="241300" marR="53340" indent="-229235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sz="1600" dirty="0">
                <a:latin typeface="Malgun Gothic"/>
                <a:cs typeface="Malgun Gothic"/>
              </a:rPr>
              <a:t>위와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같은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당선안이</a:t>
            </a:r>
            <a:r>
              <a:rPr sz="1600" spc="-1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배치안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상에서</a:t>
            </a:r>
            <a:r>
              <a:rPr sz="1600" spc="-1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지닌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장점과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더불어</a:t>
            </a:r>
            <a:r>
              <a:rPr sz="1600" spc="-1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실시설계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기간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동안</a:t>
            </a:r>
            <a:r>
              <a:rPr sz="1600" spc="-1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학교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측과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협의하며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spc="-25" dirty="0">
                <a:latin typeface="Malgun Gothic"/>
                <a:cs typeface="Malgun Gothic"/>
              </a:rPr>
              <a:t>진행 </a:t>
            </a:r>
            <a:r>
              <a:rPr sz="1600" dirty="0">
                <a:latin typeface="Malgun Gothic"/>
                <a:cs typeface="Malgun Gothic"/>
              </a:rPr>
              <a:t>된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설계안의</a:t>
            </a:r>
            <a:r>
              <a:rPr sz="1600" spc="-1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지속성을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가진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수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있도록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기획</a:t>
            </a:r>
            <a:r>
              <a:rPr sz="1600" spc="-130" dirty="0">
                <a:latin typeface="Malgun Gothic"/>
                <a:cs typeface="Malgun Gothic"/>
              </a:rPr>
              <a:t> </a:t>
            </a:r>
            <a:r>
              <a:rPr sz="1600" dirty="0">
                <a:latin typeface="Malgun Gothic"/>
                <a:cs typeface="Malgun Gothic"/>
              </a:rPr>
              <a:t>설계</a:t>
            </a:r>
            <a:r>
              <a:rPr sz="1600" spc="-114" dirty="0">
                <a:latin typeface="Malgun Gothic"/>
                <a:cs typeface="Malgun Gothic"/>
              </a:rPr>
              <a:t> </a:t>
            </a:r>
            <a:r>
              <a:rPr sz="1600" spc="-25" dirty="0">
                <a:latin typeface="Malgun Gothic"/>
                <a:cs typeface="Malgun Gothic"/>
              </a:rPr>
              <a:t>반영</a:t>
            </a:r>
            <a:endParaRPr sz="16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1613695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사전기획 주요사항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id="{8B8E5D03-0CA0-4126-A951-85C064573097}"/>
              </a:ext>
            </a:extLst>
          </p:cNvPr>
          <p:cNvSpPr txBox="1"/>
          <p:nvPr/>
        </p:nvSpPr>
        <p:spPr>
          <a:xfrm>
            <a:off x="734222" y="1220857"/>
            <a:ext cx="5602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3-2. </a:t>
            </a:r>
            <a:r>
              <a:rPr lang="ko-KR" altLang="en-US" sz="2000" b="1" dirty="0"/>
              <a:t>시설 기준 검토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4F6C804-6C41-4347-8F61-1855335B4B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21" y="3402483"/>
            <a:ext cx="13595791" cy="5500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90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사전기획 주요사항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id="{8B8E5D03-0CA0-4126-A951-85C064573097}"/>
              </a:ext>
            </a:extLst>
          </p:cNvPr>
          <p:cNvSpPr txBox="1"/>
          <p:nvPr/>
        </p:nvSpPr>
        <p:spPr>
          <a:xfrm>
            <a:off x="734222" y="1220857"/>
            <a:ext cx="5602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3-2. </a:t>
            </a:r>
            <a:r>
              <a:rPr lang="ko-KR" altLang="en-US" sz="2000" b="1" dirty="0"/>
              <a:t>시설 기준 검토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EF11AF75-8485-4EE8-AEC4-F172669579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22" y="1954808"/>
            <a:ext cx="13595790" cy="793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58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사전기획 주요사항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id="{8B8E5D03-0CA0-4126-A951-85C064573097}"/>
              </a:ext>
            </a:extLst>
          </p:cNvPr>
          <p:cNvSpPr txBox="1"/>
          <p:nvPr/>
        </p:nvSpPr>
        <p:spPr>
          <a:xfrm>
            <a:off x="734222" y="1220857"/>
            <a:ext cx="5602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3-3. </a:t>
            </a:r>
            <a:r>
              <a:rPr lang="ko-KR" altLang="en-US" sz="2000" b="1" dirty="0"/>
              <a:t>기본 계획</a:t>
            </a:r>
            <a:r>
              <a:rPr lang="en-US" altLang="ko-KR" sz="2000" b="1" dirty="0"/>
              <a:t>(1</a:t>
            </a:r>
            <a:r>
              <a:rPr lang="ko-KR" altLang="en-US" sz="2000" b="1" dirty="0"/>
              <a:t>층 평면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FC63564-642A-4229-A30B-BC723C6159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15" y="1674075"/>
            <a:ext cx="13659788" cy="813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411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사전기획 주요사항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id="{8B8E5D03-0CA0-4126-A951-85C064573097}"/>
              </a:ext>
            </a:extLst>
          </p:cNvPr>
          <p:cNvSpPr txBox="1"/>
          <p:nvPr/>
        </p:nvSpPr>
        <p:spPr>
          <a:xfrm>
            <a:off x="734222" y="1220857"/>
            <a:ext cx="5602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3-3. </a:t>
            </a:r>
            <a:r>
              <a:rPr lang="ko-KR" altLang="en-US" sz="2000" b="1" dirty="0"/>
              <a:t>기본 계획</a:t>
            </a:r>
            <a:r>
              <a:rPr lang="en-US" altLang="ko-KR" sz="2000" b="1" dirty="0"/>
              <a:t>(2</a:t>
            </a:r>
            <a:r>
              <a:rPr lang="ko-KR" altLang="en-US" sz="2000" b="1" dirty="0"/>
              <a:t>층 평면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74FFCD9-43E1-408F-BCB1-A655E9CB5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22" y="1628015"/>
            <a:ext cx="13595791" cy="7984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049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3.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사전기획 주요사항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sp>
        <p:nvSpPr>
          <p:cNvPr id="61" name="TextBox 60">
            <a:extLst>
              <a:ext uri="{FF2B5EF4-FFF2-40B4-BE49-F238E27FC236}">
                <a16:creationId xmlns:a16="http://schemas.microsoft.com/office/drawing/2014/main" id="{8B8E5D03-0CA0-4126-A951-85C064573097}"/>
              </a:ext>
            </a:extLst>
          </p:cNvPr>
          <p:cNvSpPr txBox="1"/>
          <p:nvPr/>
        </p:nvSpPr>
        <p:spPr>
          <a:xfrm>
            <a:off x="734222" y="1220857"/>
            <a:ext cx="56029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3-3. </a:t>
            </a:r>
            <a:r>
              <a:rPr lang="ko-KR" altLang="en-US" sz="2000" b="1" dirty="0"/>
              <a:t>기본 계획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단면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DF95F12-11D9-41CA-BA19-40689C8D4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22" y="1648637"/>
            <a:ext cx="13595791" cy="801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6114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530514"/>
              </p:ext>
            </p:extLst>
          </p:nvPr>
        </p:nvGraphicFramePr>
        <p:xfrm>
          <a:off x="792510" y="4410596"/>
          <a:ext cx="13537504" cy="1584176"/>
        </p:xfrm>
        <a:graphic>
          <a:graphicData uri="http://schemas.openxmlformats.org/drawingml/2006/table">
            <a:tbl>
              <a:tblPr/>
              <a:tblGrid>
                <a:gridCol w="1699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7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4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800" b="1" kern="0" spc="0" dirty="0">
                          <a:solidFill>
                            <a:srgbClr val="FFFFFF"/>
                          </a:solidFill>
                          <a:effectLst/>
                          <a:latin typeface="휴먼태엑스포"/>
                        </a:rPr>
                        <a:t>4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87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5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학교 주요 의견사항</a:t>
                      </a:r>
                      <a:endParaRPr lang="ko-KR" altLang="en-US" sz="5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-1" y="162124"/>
          <a:ext cx="15122525" cy="582047"/>
        </p:xfrm>
        <a:graphic>
          <a:graphicData uri="http://schemas.openxmlformats.org/drawingml/2006/table">
            <a:tbl>
              <a:tblPr/>
              <a:tblGrid>
                <a:gridCol w="1649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7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932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60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543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8929">
                <a:tc gridSpan="8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태릉초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급식시설 및 기타 증축사업 제안공모 현장설명회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0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18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4B1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B5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307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D8CAD3-A632-4C4B-BB4C-94C8CE1FDBAE}"/>
              </a:ext>
            </a:extLst>
          </p:cNvPr>
          <p:cNvSpPr txBox="1"/>
          <p:nvPr/>
        </p:nvSpPr>
        <p:spPr>
          <a:xfrm>
            <a:off x="3046688" y="6714852"/>
            <a:ext cx="5522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4-1. </a:t>
            </a:r>
            <a:r>
              <a:rPr lang="ko-KR" altLang="en-US" sz="2000" dirty="0"/>
              <a:t>식수인원 증가 우려로 인한 요청사항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547A47-125F-415F-8101-BB817AF82FD0}"/>
              </a:ext>
            </a:extLst>
          </p:cNvPr>
          <p:cNvSpPr txBox="1"/>
          <p:nvPr/>
        </p:nvSpPr>
        <p:spPr>
          <a:xfrm>
            <a:off x="3046688" y="7114962"/>
            <a:ext cx="58827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altLang="ko-KR" sz="2000" dirty="0">
                <a:latin typeface="Malgun Gothic"/>
                <a:cs typeface="Malgun Gothic"/>
              </a:rPr>
              <a:t>4-2. </a:t>
            </a:r>
            <a:r>
              <a:rPr lang="ko-KR" altLang="en-US" sz="2000" dirty="0">
                <a:latin typeface="Malgun Gothic"/>
                <a:cs typeface="Malgun Gothic"/>
              </a:rPr>
              <a:t>효율적인 급식 운영을 위한 요청사항 </a:t>
            </a:r>
            <a:endParaRPr lang="en-US" altLang="ko-KR" sz="2000" dirty="0">
              <a:latin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859985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25762203"/>
              </p:ext>
            </p:extLst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학교 의견사항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sp>
        <p:nvSpPr>
          <p:cNvPr id="5" name="object 17">
            <a:extLst>
              <a:ext uri="{FF2B5EF4-FFF2-40B4-BE49-F238E27FC236}">
                <a16:creationId xmlns:a16="http://schemas.microsoft.com/office/drawing/2014/main" id="{6B130739-03FF-4095-A705-D29449111880}"/>
              </a:ext>
            </a:extLst>
          </p:cNvPr>
          <p:cNvSpPr txBox="1"/>
          <p:nvPr/>
        </p:nvSpPr>
        <p:spPr>
          <a:xfrm>
            <a:off x="720502" y="1314252"/>
            <a:ext cx="6971055" cy="27362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altLang="ko-KR" sz="2000" b="1" dirty="0">
                <a:latin typeface="Malgun Gothic"/>
                <a:cs typeface="Malgun Gothic"/>
              </a:rPr>
              <a:t>4-1. </a:t>
            </a:r>
            <a:r>
              <a:rPr lang="ko-KR" altLang="en-US" sz="2000" b="1" dirty="0">
                <a:latin typeface="Malgun Gothic"/>
                <a:cs typeface="Malgun Gothic"/>
              </a:rPr>
              <a:t>식수인원 증가 우려로 인한 요청사항</a:t>
            </a:r>
            <a:endParaRPr lang="ko-KR" altLang="en-US" sz="2000" b="1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600" dirty="0">
              <a:latin typeface="Calibri"/>
              <a:cs typeface="Calibri"/>
            </a:endParaRPr>
          </a:p>
          <a:p>
            <a:pPr marL="241300" marR="70485" indent="-229235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lang="ko-KR" altLang="en-US" sz="1600" dirty="0">
                <a:latin typeface="Malgun Gothic"/>
                <a:cs typeface="Malgun Gothic"/>
              </a:rPr>
              <a:t>인근 지역 재개발 사업 예상되어 학생수가 증가될 것으로 판단되니 증축이 완료된 후 기존 건축물과의 연계성 검토 필요</a:t>
            </a:r>
            <a:endParaRPr lang="en-US" altLang="ko-KR" sz="1600" spc="-25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lang="en-US" altLang="ko-KR" sz="1600" dirty="0">
              <a:latin typeface="Calibri"/>
              <a:cs typeface="Calibri"/>
            </a:endParaRPr>
          </a:p>
          <a:p>
            <a:pPr marL="241300" marR="93345" indent="-228600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lang="ko-KR" altLang="en-US" sz="1600" dirty="0">
                <a:latin typeface="Calibri"/>
                <a:cs typeface="Calibri"/>
              </a:rPr>
              <a:t>현재 급식 인원 계획에는 유치원 원아 및 교사가 포함되지 않아</a:t>
            </a:r>
            <a:r>
              <a:rPr lang="en-US" altLang="ko-KR" sz="1600" dirty="0">
                <a:latin typeface="Calibri"/>
                <a:cs typeface="Calibri"/>
              </a:rPr>
              <a:t>, </a:t>
            </a:r>
            <a:r>
              <a:rPr lang="ko-KR" altLang="en-US" sz="1600" dirty="0">
                <a:latin typeface="Calibri"/>
                <a:cs typeface="Calibri"/>
              </a:rPr>
              <a:t>이를 포함한 수요 예측이 필요</a:t>
            </a:r>
            <a:r>
              <a:rPr sz="1600" b="1" spc="-15" dirty="0">
                <a:latin typeface="Calibri"/>
                <a:cs typeface="Calibri"/>
              </a:rPr>
              <a:t> </a:t>
            </a:r>
            <a:endParaRPr sz="1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15"/>
              </a:spcBef>
            </a:pPr>
            <a:r>
              <a:rPr lang="en-US" altLang="ko-KR" sz="1600" dirty="0">
                <a:latin typeface="Calibri"/>
                <a:cs typeface="Calibri"/>
              </a:rPr>
              <a:t>    -</a:t>
            </a:r>
            <a:r>
              <a:rPr lang="ko-KR" altLang="en-US" sz="1600" dirty="0">
                <a:latin typeface="Calibri"/>
                <a:cs typeface="Calibri"/>
              </a:rPr>
              <a:t>  교직원 식당을 학생 식당으로 통합하여 이용 예정이므로 교사 수 고려 필수</a:t>
            </a:r>
            <a:endParaRPr sz="1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240665" algn="l"/>
              </a:tabLst>
            </a:pPr>
            <a:endParaRPr lang="en-US" altLang="ko-KR" sz="1600" b="1" spc="-15" dirty="0">
              <a:latin typeface="Calibri"/>
              <a:cs typeface="Calibri"/>
            </a:endParaRPr>
          </a:p>
        </p:txBody>
      </p:sp>
      <p:sp>
        <p:nvSpPr>
          <p:cNvPr id="6" name="object 17">
            <a:extLst>
              <a:ext uri="{FF2B5EF4-FFF2-40B4-BE49-F238E27FC236}">
                <a16:creationId xmlns:a16="http://schemas.microsoft.com/office/drawing/2014/main" id="{528E2977-2391-4E36-9CD2-2E328D617F91}"/>
              </a:ext>
            </a:extLst>
          </p:cNvPr>
          <p:cNvSpPr txBox="1"/>
          <p:nvPr/>
        </p:nvSpPr>
        <p:spPr>
          <a:xfrm>
            <a:off x="7791007" y="1314294"/>
            <a:ext cx="6611015" cy="24515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altLang="ko-KR" sz="2000" b="1" dirty="0">
                <a:latin typeface="Malgun Gothic"/>
                <a:cs typeface="Malgun Gothic"/>
              </a:rPr>
              <a:t>4-2. </a:t>
            </a:r>
            <a:r>
              <a:rPr lang="ko-KR" altLang="en-US" sz="2000" b="1" dirty="0">
                <a:latin typeface="Malgun Gothic"/>
                <a:cs typeface="Malgun Gothic"/>
              </a:rPr>
              <a:t>효율적인 급식 운영을 위한 요청사항 </a:t>
            </a:r>
            <a:endParaRPr lang="en-US" altLang="ko-KR" sz="2000" b="1" dirty="0">
              <a:latin typeface="Malgun Gothic"/>
              <a:cs typeface="Malgun Gothic"/>
            </a:endParaRP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endParaRPr sz="1600" dirty="0">
              <a:latin typeface="Calibri"/>
              <a:cs typeface="Calibri"/>
            </a:endParaRPr>
          </a:p>
          <a:p>
            <a:pPr marL="241300" marR="70485" indent="-229235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lang="ko-KR" altLang="en-US" sz="1600" dirty="0">
                <a:latin typeface="Malgun Gothic"/>
                <a:cs typeface="Malgun Gothic"/>
              </a:rPr>
              <a:t>추후 식수인원 증가로 기존 교사동과 연계하여 급식 </a:t>
            </a:r>
            <a:r>
              <a:rPr lang="ko-KR" altLang="en-US" sz="1600" dirty="0" err="1">
                <a:latin typeface="Malgun Gothic"/>
                <a:cs typeface="Malgun Gothic"/>
              </a:rPr>
              <a:t>진행시</a:t>
            </a:r>
            <a:r>
              <a:rPr lang="ko-KR" altLang="en-US" sz="1600" dirty="0">
                <a:latin typeface="Malgun Gothic"/>
                <a:cs typeface="Malgun Gothic"/>
              </a:rPr>
              <a:t> 음식 운반을 위한 엘리베이터 설치가 필수적이니 반영 요청</a:t>
            </a:r>
            <a:endParaRPr lang="en-US" altLang="ko-KR" sz="1600" spc="-25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lang="en-US" altLang="ko-KR" sz="1600" dirty="0">
              <a:latin typeface="Calibri"/>
              <a:cs typeface="Calibri"/>
            </a:endParaRPr>
          </a:p>
          <a:p>
            <a:pPr marL="241300" marR="93345" indent="-228600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lang="ko-KR" altLang="en-US" sz="1600" dirty="0">
                <a:latin typeface="Calibri"/>
                <a:cs typeface="Calibri"/>
              </a:rPr>
              <a:t>급식 </a:t>
            </a:r>
            <a:r>
              <a:rPr lang="ko-KR" altLang="en-US" sz="1600" dirty="0" err="1">
                <a:latin typeface="Calibri"/>
                <a:cs typeface="Calibri"/>
              </a:rPr>
              <a:t>운영중</a:t>
            </a:r>
            <a:r>
              <a:rPr lang="ko-KR" altLang="en-US" sz="1600" dirty="0">
                <a:latin typeface="Calibri"/>
                <a:cs typeface="Calibri"/>
              </a:rPr>
              <a:t> 나오는 일반쓰레기 운반을 위해 쓰레기장까지의 동선을 고려한 엘리베이터 설치</a:t>
            </a:r>
            <a:endParaRPr sz="1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240665" algn="l"/>
              </a:tabLst>
            </a:pPr>
            <a:endParaRPr lang="en-US" altLang="ko-KR" sz="1600" b="1" spc="-15" dirty="0">
              <a:latin typeface="Calibri"/>
              <a:cs typeface="Calibri"/>
            </a:endParaRPr>
          </a:p>
        </p:txBody>
      </p:sp>
      <p:grpSp>
        <p:nvGrpSpPr>
          <p:cNvPr id="7" name="object 4">
            <a:extLst>
              <a:ext uri="{FF2B5EF4-FFF2-40B4-BE49-F238E27FC236}">
                <a16:creationId xmlns:a16="http://schemas.microsoft.com/office/drawing/2014/main" id="{A7A90C3E-58A1-4446-A147-F5E9A1041FE0}"/>
              </a:ext>
            </a:extLst>
          </p:cNvPr>
          <p:cNvGrpSpPr/>
          <p:nvPr/>
        </p:nvGrpSpPr>
        <p:grpSpPr>
          <a:xfrm>
            <a:off x="792510" y="4122564"/>
            <a:ext cx="7344816" cy="6120680"/>
            <a:chOff x="967593" y="1679448"/>
            <a:chExt cx="5374005" cy="4663440"/>
          </a:xfrm>
        </p:grpSpPr>
        <p:pic>
          <p:nvPicPr>
            <p:cNvPr id="8" name="object 5">
              <a:extLst>
                <a:ext uri="{FF2B5EF4-FFF2-40B4-BE49-F238E27FC236}">
                  <a16:creationId xmlns:a16="http://schemas.microsoft.com/office/drawing/2014/main" id="{83220384-2F97-470C-9E0A-2B4B7002E12D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593" y="1679448"/>
              <a:ext cx="5373914" cy="4663439"/>
            </a:xfrm>
            <a:prstGeom prst="rect">
              <a:avLst/>
            </a:prstGeom>
          </p:spPr>
        </p:pic>
        <p:pic>
          <p:nvPicPr>
            <p:cNvPr id="9" name="object 6">
              <a:extLst>
                <a:ext uri="{FF2B5EF4-FFF2-40B4-BE49-F238E27FC236}">
                  <a16:creationId xmlns:a16="http://schemas.microsoft.com/office/drawing/2014/main" id="{99DADA0B-46CF-4F2D-9B5F-367EC7F4A6E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394203" y="5708903"/>
              <a:ext cx="262127" cy="178307"/>
            </a:xfrm>
            <a:prstGeom prst="rect">
              <a:avLst/>
            </a:prstGeom>
          </p:spPr>
        </p:pic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id="{DA3FEE7F-0989-4A5D-B3BB-9C9673EF3F3D}"/>
              </a:ext>
            </a:extLst>
          </p:cNvPr>
          <p:cNvSpPr/>
          <p:nvPr/>
        </p:nvSpPr>
        <p:spPr>
          <a:xfrm>
            <a:off x="5833070" y="6138788"/>
            <a:ext cx="432048" cy="50405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BC107C-AF45-425D-BB68-A9AB4500B38A}"/>
              </a:ext>
            </a:extLst>
          </p:cNvPr>
          <p:cNvSpPr txBox="1"/>
          <p:nvPr/>
        </p:nvSpPr>
        <p:spPr>
          <a:xfrm>
            <a:off x="6359056" y="6066780"/>
            <a:ext cx="14319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쓰레기장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r>
              <a:rPr lang="ko-KR" altLang="en-US" sz="2000" b="1" dirty="0">
                <a:solidFill>
                  <a:srgbClr val="FF0000"/>
                </a:solidFill>
              </a:rPr>
              <a:t>위치</a:t>
            </a:r>
            <a:r>
              <a:rPr lang="en-US" altLang="ko-KR" sz="2000" b="1" dirty="0">
                <a:solidFill>
                  <a:srgbClr val="FF0000"/>
                </a:solidFill>
              </a:rPr>
              <a:t>(</a:t>
            </a:r>
            <a:r>
              <a:rPr lang="ko-KR" altLang="en-US" sz="2000" b="1" dirty="0">
                <a:solidFill>
                  <a:srgbClr val="FF0000"/>
                </a:solidFill>
              </a:rPr>
              <a:t>실외</a:t>
            </a:r>
            <a:r>
              <a:rPr lang="en-US" altLang="ko-KR" sz="2000" b="1" dirty="0">
                <a:solidFill>
                  <a:srgbClr val="FF0000"/>
                </a:solidFill>
              </a:rPr>
              <a:t>)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3572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84747"/>
              </p:ext>
            </p:extLst>
          </p:nvPr>
        </p:nvGraphicFramePr>
        <p:xfrm>
          <a:off x="792510" y="4410596"/>
          <a:ext cx="13537504" cy="1584176"/>
        </p:xfrm>
        <a:graphic>
          <a:graphicData uri="http://schemas.openxmlformats.org/drawingml/2006/table">
            <a:tbl>
              <a:tblPr/>
              <a:tblGrid>
                <a:gridCol w="1699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7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4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800" b="1" kern="0" spc="0" dirty="0">
                          <a:solidFill>
                            <a:srgbClr val="FFFFFF"/>
                          </a:solidFill>
                          <a:effectLst/>
                          <a:latin typeface="휴먼태엑스포"/>
                        </a:rPr>
                        <a:t>5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87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5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발주처 당부 사항</a:t>
                      </a:r>
                      <a:endParaRPr lang="ko-KR" altLang="en-US" sz="5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-1" y="162124"/>
          <a:ext cx="15122525" cy="582047"/>
        </p:xfrm>
        <a:graphic>
          <a:graphicData uri="http://schemas.openxmlformats.org/drawingml/2006/table">
            <a:tbl>
              <a:tblPr/>
              <a:tblGrid>
                <a:gridCol w="1649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7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932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60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543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8929">
                <a:tc gridSpan="8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태릉초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급식시설 및 기타 증축사업 제안공모 현장설명회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0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18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4B1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B5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307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FD8CAD3-A632-4C4B-BB4C-94C8CE1FDBAE}"/>
              </a:ext>
            </a:extLst>
          </p:cNvPr>
          <p:cNvSpPr txBox="1"/>
          <p:nvPr/>
        </p:nvSpPr>
        <p:spPr>
          <a:xfrm>
            <a:off x="3046688" y="671485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altLang="ko-KR" sz="2000" dirty="0">
                <a:latin typeface="Malgun Gothic"/>
                <a:cs typeface="Malgun Gothic"/>
              </a:rPr>
              <a:t>5-1. </a:t>
            </a:r>
            <a:r>
              <a:rPr lang="ko-KR" altLang="en-US" sz="2000" dirty="0">
                <a:latin typeface="Malgun Gothic"/>
                <a:cs typeface="Malgun Gothic"/>
              </a:rPr>
              <a:t>설계용역 대가</a:t>
            </a:r>
            <a:endParaRPr lang="ko-KR" alt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547A47-125F-415F-8101-BB817AF82FD0}"/>
              </a:ext>
            </a:extLst>
          </p:cNvPr>
          <p:cNvSpPr txBox="1"/>
          <p:nvPr/>
        </p:nvSpPr>
        <p:spPr>
          <a:xfrm>
            <a:off x="3046688" y="7114962"/>
            <a:ext cx="43705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altLang="ko-KR" sz="2000" dirty="0">
                <a:latin typeface="Malgun Gothic"/>
                <a:cs typeface="Malgun Gothic"/>
              </a:rPr>
              <a:t>5-2. </a:t>
            </a:r>
            <a:r>
              <a:rPr lang="ko-KR" altLang="en-US" sz="2000" dirty="0">
                <a:latin typeface="Malgun Gothic"/>
                <a:cs typeface="Malgun Gothic"/>
              </a:rPr>
              <a:t>설계용역 지침</a:t>
            </a:r>
            <a:endParaRPr lang="ko-KR" altLang="en-US" sz="20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67980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내용 개체 틀 5">
            <a:extLst>
              <a:ext uri="{FF2B5EF4-FFF2-40B4-BE49-F238E27FC236}">
                <a16:creationId xmlns:a16="http://schemas.microsoft.com/office/drawing/2014/main" id="{EED0997E-B6BF-410C-8448-C0870D93E2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9073652"/>
              </p:ext>
            </p:extLst>
          </p:nvPr>
        </p:nvGraphicFramePr>
        <p:xfrm>
          <a:off x="734223" y="378148"/>
          <a:ext cx="13595791" cy="5040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595791">
                  <a:extLst>
                    <a:ext uri="{9D8B030D-6E8A-4147-A177-3AD203B41FA5}">
                      <a16:colId xmlns:a16="http://schemas.microsoft.com/office/drawing/2014/main" val="1893795241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dirty="0">
                          <a:solidFill>
                            <a:schemeClr val="tx1"/>
                          </a:solidFill>
                        </a:rPr>
                        <a:t>5. </a:t>
                      </a:r>
                      <a:r>
                        <a:rPr lang="ko-KR" altLang="en-US" sz="2000" dirty="0">
                          <a:solidFill>
                            <a:schemeClr val="tx1"/>
                          </a:solidFill>
                        </a:rPr>
                        <a:t>발주처 의견사항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4306200"/>
                  </a:ext>
                </a:extLst>
              </a:tr>
            </a:tbl>
          </a:graphicData>
        </a:graphic>
      </p:graphicFrame>
      <p:sp>
        <p:nvSpPr>
          <p:cNvPr id="4" name="object 17">
            <a:extLst>
              <a:ext uri="{FF2B5EF4-FFF2-40B4-BE49-F238E27FC236}">
                <a16:creationId xmlns:a16="http://schemas.microsoft.com/office/drawing/2014/main" id="{3F2742C4-5151-46AD-B8A6-F7896091B1B2}"/>
              </a:ext>
            </a:extLst>
          </p:cNvPr>
          <p:cNvSpPr txBox="1"/>
          <p:nvPr/>
        </p:nvSpPr>
        <p:spPr>
          <a:xfrm>
            <a:off x="720502" y="1314252"/>
            <a:ext cx="11377264" cy="308097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altLang="ko-KR" sz="2000" b="1" dirty="0">
                <a:latin typeface="Malgun Gothic"/>
                <a:cs typeface="Malgun Gothic"/>
              </a:rPr>
              <a:t>5-1. </a:t>
            </a:r>
            <a:r>
              <a:rPr lang="ko-KR" altLang="en-US" sz="2000" b="1" dirty="0">
                <a:latin typeface="Malgun Gothic"/>
                <a:cs typeface="Malgun Gothic"/>
              </a:rPr>
              <a:t>설계공모 및 설계용역 과업 범위 철저</a:t>
            </a:r>
            <a:endParaRPr lang="ko-KR" altLang="en-US"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600" dirty="0">
              <a:latin typeface="Calibri"/>
              <a:cs typeface="Calibri"/>
            </a:endParaRPr>
          </a:p>
          <a:p>
            <a:pPr marL="241300" marR="70485" indent="-229235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lang="ko-KR" altLang="en-US" sz="1600" b="1" dirty="0">
                <a:highlight>
                  <a:srgbClr val="FFFF00"/>
                </a:highlight>
                <a:latin typeface="Malgun Gothic"/>
                <a:cs typeface="Malgun Gothic"/>
              </a:rPr>
              <a:t>본 제안공모는 </a:t>
            </a:r>
            <a:r>
              <a:rPr lang="en-US" altLang="ko-KR" sz="1600" b="1" dirty="0">
                <a:highlight>
                  <a:srgbClr val="FFFF00"/>
                </a:highlight>
                <a:latin typeface="Malgun Gothic"/>
                <a:cs typeface="Malgun Gothic"/>
              </a:rPr>
              <a:t>2023</a:t>
            </a:r>
            <a:r>
              <a:rPr lang="ko-KR" altLang="en-US" sz="1600" b="1" dirty="0">
                <a:highlight>
                  <a:srgbClr val="FFFF00"/>
                </a:highlight>
                <a:latin typeface="Malgun Gothic"/>
                <a:cs typeface="Malgun Gothic"/>
              </a:rPr>
              <a:t>년 기완료한 </a:t>
            </a:r>
            <a:r>
              <a:rPr lang="en-US" altLang="ko-KR" sz="1600" b="1" dirty="0">
                <a:highlight>
                  <a:srgbClr val="FFFF00"/>
                </a:highlight>
                <a:latin typeface="Malgun Gothic"/>
                <a:cs typeface="Malgun Gothic"/>
              </a:rPr>
              <a:t>‘</a:t>
            </a:r>
            <a:r>
              <a:rPr lang="ko-KR" altLang="en-US" sz="1600" b="1" dirty="0" err="1">
                <a:highlight>
                  <a:srgbClr val="FFFF00"/>
                </a:highlight>
                <a:latin typeface="Malgun Gothic"/>
                <a:cs typeface="Malgun Gothic"/>
              </a:rPr>
              <a:t>태릉초</a:t>
            </a:r>
            <a:r>
              <a:rPr lang="ko-KR" altLang="en-US" sz="1600" b="1" dirty="0">
                <a:highlight>
                  <a:srgbClr val="FFFF00"/>
                </a:highlight>
                <a:latin typeface="Malgun Gothic"/>
                <a:cs typeface="Malgun Gothic"/>
              </a:rPr>
              <a:t> 체육관 증축 설계‘</a:t>
            </a:r>
            <a:r>
              <a:rPr lang="en-US" altLang="ko-KR" sz="1600" b="1" dirty="0">
                <a:highlight>
                  <a:srgbClr val="FFFF00"/>
                </a:highlight>
                <a:latin typeface="Malgun Gothic"/>
                <a:cs typeface="Malgun Gothic"/>
              </a:rPr>
              <a:t> </a:t>
            </a:r>
            <a:r>
              <a:rPr lang="ko-KR" altLang="en-US" sz="1600" b="1" dirty="0">
                <a:highlight>
                  <a:srgbClr val="FFFF00"/>
                </a:highlight>
                <a:latin typeface="Malgun Gothic"/>
                <a:cs typeface="Malgun Gothic"/>
              </a:rPr>
              <a:t>중 </a:t>
            </a:r>
            <a:r>
              <a:rPr lang="en-US" altLang="ko-KR" sz="1600" b="1" dirty="0">
                <a:highlight>
                  <a:srgbClr val="FFFF00"/>
                </a:highlight>
                <a:latin typeface="Malgun Gothic"/>
                <a:cs typeface="Malgun Gothic"/>
              </a:rPr>
              <a:t>1</a:t>
            </a:r>
            <a:r>
              <a:rPr lang="ko-KR" altLang="en-US" sz="1600" b="1" dirty="0">
                <a:highlight>
                  <a:srgbClr val="FFFF00"/>
                </a:highlight>
                <a:latin typeface="Malgun Gothic"/>
                <a:cs typeface="Malgun Gothic"/>
              </a:rPr>
              <a:t>층 </a:t>
            </a:r>
            <a:r>
              <a:rPr lang="ko-KR" altLang="en-US" sz="1600" b="1" dirty="0" err="1">
                <a:highlight>
                  <a:srgbClr val="FFFF00"/>
                </a:highlight>
                <a:latin typeface="Malgun Gothic"/>
                <a:cs typeface="Malgun Gothic"/>
              </a:rPr>
              <a:t>필로티에</a:t>
            </a:r>
            <a:r>
              <a:rPr lang="ko-KR" altLang="en-US" sz="1600" b="1" dirty="0">
                <a:highlight>
                  <a:srgbClr val="FFFF00"/>
                </a:highlight>
                <a:latin typeface="Malgun Gothic"/>
                <a:cs typeface="Malgun Gothic"/>
              </a:rPr>
              <a:t> </a:t>
            </a:r>
            <a:r>
              <a:rPr lang="ko-KR" altLang="en-US" sz="1600" b="1" dirty="0" err="1">
                <a:highlight>
                  <a:srgbClr val="FFFF00"/>
                </a:highlight>
                <a:latin typeface="Malgun Gothic"/>
                <a:cs typeface="Malgun Gothic"/>
              </a:rPr>
              <a:t>급식실</a:t>
            </a:r>
            <a:r>
              <a:rPr lang="ko-KR" altLang="en-US" sz="1600" b="1" dirty="0">
                <a:highlight>
                  <a:srgbClr val="FFFF00"/>
                </a:highlight>
                <a:latin typeface="Malgun Gothic"/>
                <a:cs typeface="Malgun Gothic"/>
              </a:rPr>
              <a:t> 및 학생식당을 배치하는 제안공모로</a:t>
            </a:r>
            <a:r>
              <a:rPr lang="en-US" altLang="ko-KR" sz="1600" dirty="0">
                <a:latin typeface="Malgun Gothic"/>
                <a:cs typeface="Malgun Gothic"/>
              </a:rPr>
              <a:t>,</a:t>
            </a:r>
            <a:r>
              <a:rPr lang="ko-KR" altLang="en-US" sz="1600" dirty="0">
                <a:latin typeface="Malgun Gothic"/>
                <a:cs typeface="Malgun Gothic"/>
              </a:rPr>
              <a:t> 공모 보상비</a:t>
            </a:r>
            <a:r>
              <a:rPr lang="en-US" altLang="ko-KR" sz="1600" dirty="0">
                <a:latin typeface="Malgun Gothic"/>
                <a:cs typeface="Malgun Gothic"/>
              </a:rPr>
              <a:t>, </a:t>
            </a:r>
            <a:r>
              <a:rPr lang="ko-KR" altLang="en-US" sz="1600" dirty="0">
                <a:latin typeface="Malgun Gothic"/>
                <a:cs typeface="Malgun Gothic"/>
              </a:rPr>
              <a:t>설계 </a:t>
            </a:r>
            <a:r>
              <a:rPr lang="ko-KR" altLang="en-US" sz="1600" dirty="0" err="1">
                <a:latin typeface="Malgun Gothic"/>
                <a:cs typeface="Malgun Gothic"/>
              </a:rPr>
              <a:t>범위등에</a:t>
            </a:r>
            <a:r>
              <a:rPr lang="ko-KR" altLang="en-US" sz="1600" dirty="0">
                <a:latin typeface="Malgun Gothic"/>
                <a:cs typeface="Malgun Gothic"/>
              </a:rPr>
              <a:t> 대하여 착오 없이 진행 바람</a:t>
            </a:r>
            <a:endParaRPr lang="en-US" altLang="ko-KR" sz="1600" spc="-25" dirty="0">
              <a:latin typeface="Malgun Gothic"/>
              <a:cs typeface="Malgun Gothic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lang="en-US" altLang="ko-KR" sz="1600" dirty="0">
              <a:latin typeface="Calibri"/>
              <a:cs typeface="Calibri"/>
            </a:endParaRPr>
          </a:p>
          <a:p>
            <a:pPr marL="241300" marR="93345" indent="-228600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lang="ko-KR" altLang="en-US" sz="1600" dirty="0">
                <a:latin typeface="Calibri"/>
                <a:cs typeface="Calibri"/>
              </a:rPr>
              <a:t>당선 후 계약금액은 </a:t>
            </a:r>
            <a:r>
              <a:rPr lang="en-US" altLang="ko-KR" sz="1600" dirty="0">
                <a:latin typeface="Calibri"/>
                <a:cs typeface="Calibri"/>
              </a:rPr>
              <a:t>200,114</a:t>
            </a:r>
            <a:r>
              <a:rPr lang="ko-KR" altLang="en-US" sz="1600" dirty="0">
                <a:latin typeface="Calibri"/>
                <a:cs typeface="Calibri"/>
              </a:rPr>
              <a:t>천원 예정으로 이는 급식시설</a:t>
            </a:r>
            <a:r>
              <a:rPr lang="en-US" altLang="ko-KR" sz="1600" dirty="0">
                <a:latin typeface="Calibri"/>
                <a:cs typeface="Calibri"/>
              </a:rPr>
              <a:t>, </a:t>
            </a:r>
            <a:r>
              <a:rPr lang="ko-KR" altLang="en-US" sz="1600" dirty="0">
                <a:latin typeface="Calibri"/>
                <a:cs typeface="Calibri"/>
              </a:rPr>
              <a:t>체육관</a:t>
            </a:r>
            <a:r>
              <a:rPr lang="en-US" altLang="ko-KR" sz="1600" dirty="0">
                <a:latin typeface="Calibri"/>
                <a:cs typeface="Calibri"/>
              </a:rPr>
              <a:t>(</a:t>
            </a:r>
            <a:r>
              <a:rPr lang="ko-KR" altLang="en-US" sz="1600" dirty="0">
                <a:latin typeface="Calibri"/>
                <a:cs typeface="Calibri"/>
              </a:rPr>
              <a:t>보완</a:t>
            </a:r>
            <a:r>
              <a:rPr lang="en-US" altLang="ko-KR" sz="1600" dirty="0">
                <a:latin typeface="Calibri"/>
                <a:cs typeface="Calibri"/>
              </a:rPr>
              <a:t>), </a:t>
            </a:r>
            <a:r>
              <a:rPr lang="ko-KR" altLang="en-US" sz="1600" dirty="0">
                <a:latin typeface="Calibri"/>
                <a:cs typeface="Calibri"/>
              </a:rPr>
              <a:t>기존 </a:t>
            </a:r>
            <a:r>
              <a:rPr lang="ko-KR" altLang="en-US" sz="1600" dirty="0" err="1">
                <a:latin typeface="Calibri"/>
                <a:cs typeface="Calibri"/>
              </a:rPr>
              <a:t>급식실</a:t>
            </a:r>
            <a:r>
              <a:rPr lang="ko-KR" altLang="en-US" sz="1600" dirty="0">
                <a:latin typeface="Calibri"/>
                <a:cs typeface="Calibri"/>
              </a:rPr>
              <a:t> 환경개선을 포함한 단가임</a:t>
            </a:r>
            <a:endParaRPr lang="en-US" altLang="ko-KR" sz="1600" dirty="0">
              <a:latin typeface="Calibri"/>
              <a:cs typeface="Calibri"/>
            </a:endParaRPr>
          </a:p>
          <a:p>
            <a:pPr marL="12700" marR="93345">
              <a:lnSpc>
                <a:spcPct val="140000"/>
              </a:lnSpc>
              <a:tabLst>
                <a:tab pos="241300" algn="l"/>
              </a:tabLst>
            </a:pPr>
            <a:r>
              <a:rPr lang="en-US" altLang="ko-KR" sz="1600" dirty="0">
                <a:latin typeface="Calibri"/>
                <a:cs typeface="Calibri"/>
              </a:rPr>
              <a:t>   -</a:t>
            </a:r>
            <a:r>
              <a:rPr lang="ko-KR" altLang="en-US" sz="1600" dirty="0">
                <a:latin typeface="Calibri"/>
                <a:cs typeface="Calibri"/>
              </a:rPr>
              <a:t>  </a:t>
            </a:r>
            <a:r>
              <a:rPr lang="en-US" altLang="ko-KR" sz="1600" dirty="0">
                <a:latin typeface="Calibri"/>
                <a:cs typeface="Calibri"/>
              </a:rPr>
              <a:t>4</a:t>
            </a:r>
            <a:r>
              <a:rPr lang="ko-KR" altLang="en-US" sz="1600" dirty="0" err="1">
                <a:latin typeface="Calibri"/>
                <a:cs typeface="Calibri"/>
              </a:rPr>
              <a:t>대인증</a:t>
            </a:r>
            <a:r>
              <a:rPr lang="en-US" altLang="ko-KR" sz="1600" dirty="0">
                <a:latin typeface="Calibri"/>
                <a:cs typeface="Calibri"/>
              </a:rPr>
              <a:t>, </a:t>
            </a:r>
            <a:r>
              <a:rPr lang="ko-KR" altLang="en-US" sz="1600" dirty="0">
                <a:latin typeface="Calibri"/>
                <a:cs typeface="Calibri"/>
              </a:rPr>
              <a:t>설계 안전성 검토 등 각종 대가를 포함한 단가이므로 </a:t>
            </a:r>
            <a:r>
              <a:rPr lang="ko-KR" altLang="en-US" sz="1600" dirty="0" err="1">
                <a:latin typeface="Calibri"/>
                <a:cs typeface="Calibri"/>
              </a:rPr>
              <a:t>설계중</a:t>
            </a:r>
            <a:r>
              <a:rPr lang="ko-KR" altLang="en-US" sz="1600" dirty="0">
                <a:latin typeface="Calibri"/>
                <a:cs typeface="Calibri"/>
              </a:rPr>
              <a:t> 증액은 일체 없음</a:t>
            </a:r>
            <a:endParaRPr lang="en-US" altLang="ko-KR" sz="1600" dirty="0">
              <a:latin typeface="Calibri"/>
              <a:cs typeface="Calibri"/>
            </a:endParaRPr>
          </a:p>
          <a:p>
            <a:pPr marL="241300" marR="93345" indent="-228600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endParaRPr lang="en-US" altLang="ko-KR" sz="1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15"/>
              </a:spcBef>
            </a:pPr>
            <a:endParaRPr sz="1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240665" algn="l"/>
              </a:tabLst>
            </a:pPr>
            <a:endParaRPr lang="en-US" altLang="ko-KR" sz="1600" b="1" spc="-15" dirty="0">
              <a:latin typeface="Calibri"/>
              <a:cs typeface="Calibri"/>
            </a:endParaRPr>
          </a:p>
        </p:txBody>
      </p:sp>
      <p:sp>
        <p:nvSpPr>
          <p:cNvPr id="5" name="object 17">
            <a:extLst>
              <a:ext uri="{FF2B5EF4-FFF2-40B4-BE49-F238E27FC236}">
                <a16:creationId xmlns:a16="http://schemas.microsoft.com/office/drawing/2014/main" id="{8DA1C95D-8CA8-435B-A325-BA1682ACFF5A}"/>
              </a:ext>
            </a:extLst>
          </p:cNvPr>
          <p:cNvSpPr txBox="1"/>
          <p:nvPr/>
        </p:nvSpPr>
        <p:spPr>
          <a:xfrm>
            <a:off x="720502" y="5192039"/>
            <a:ext cx="11017224" cy="214533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altLang="ko-KR" sz="2000" b="1" dirty="0">
                <a:latin typeface="Malgun Gothic"/>
                <a:cs typeface="Malgun Gothic"/>
              </a:rPr>
              <a:t>5-2. </a:t>
            </a:r>
            <a:r>
              <a:rPr lang="ko-KR" altLang="en-US" sz="2000" b="1" dirty="0">
                <a:latin typeface="Malgun Gothic"/>
                <a:cs typeface="Malgun Gothic"/>
              </a:rPr>
              <a:t>설계용역 지침</a:t>
            </a:r>
            <a:endParaRPr lang="ko-KR" altLang="en-US"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600" dirty="0">
              <a:latin typeface="Calibri"/>
              <a:cs typeface="Calibri"/>
            </a:endParaRPr>
          </a:p>
          <a:p>
            <a:pPr marL="241300" marR="93345" indent="-228600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lang="ko-KR" altLang="en-US" sz="1600" dirty="0">
                <a:latin typeface="Calibri"/>
                <a:cs typeface="Calibri"/>
              </a:rPr>
              <a:t>체육관 설계는 </a:t>
            </a:r>
            <a:r>
              <a:rPr lang="en-US" altLang="ko-KR" sz="1600" dirty="0">
                <a:latin typeface="Calibri"/>
                <a:cs typeface="Calibri"/>
              </a:rPr>
              <a:t>4</a:t>
            </a:r>
            <a:r>
              <a:rPr lang="ko-KR" altLang="en-US" sz="1600" dirty="0" err="1">
                <a:latin typeface="Calibri"/>
                <a:cs typeface="Calibri"/>
              </a:rPr>
              <a:t>대인증</a:t>
            </a:r>
            <a:r>
              <a:rPr lang="en-US" altLang="ko-KR" sz="1600" dirty="0">
                <a:latin typeface="Calibri"/>
                <a:cs typeface="Calibri"/>
              </a:rPr>
              <a:t>, </a:t>
            </a:r>
            <a:r>
              <a:rPr lang="ko-KR" altLang="en-US" sz="1600" dirty="0">
                <a:latin typeface="Calibri"/>
                <a:cs typeface="Calibri"/>
              </a:rPr>
              <a:t>각종 법령 등을 고려한 </a:t>
            </a:r>
            <a:r>
              <a:rPr lang="ko-KR" altLang="en-US" sz="1600" b="1" dirty="0">
                <a:highlight>
                  <a:srgbClr val="FFFF00"/>
                </a:highlight>
                <a:latin typeface="Calibri"/>
                <a:cs typeface="Calibri"/>
              </a:rPr>
              <a:t>보완 설계이므로 학교 및 발주처 협의 없이 과도한 변경은 </a:t>
            </a:r>
            <a:r>
              <a:rPr lang="ko-KR" altLang="en-US" sz="1600" b="1" dirty="0" err="1">
                <a:highlight>
                  <a:srgbClr val="FFFF00"/>
                </a:highlight>
                <a:latin typeface="Calibri"/>
                <a:cs typeface="Calibri"/>
              </a:rPr>
              <a:t>지양</a:t>
            </a:r>
            <a:r>
              <a:rPr lang="ko-KR" altLang="en-US" sz="1600" dirty="0" err="1">
                <a:latin typeface="Calibri"/>
                <a:cs typeface="Calibri"/>
              </a:rPr>
              <a:t>해야함</a:t>
            </a:r>
            <a:endParaRPr lang="en-US" altLang="ko-KR" sz="1600" dirty="0">
              <a:latin typeface="Calibri"/>
              <a:cs typeface="Calibri"/>
            </a:endParaRPr>
          </a:p>
          <a:p>
            <a:pPr marL="241300" marR="93345" indent="-228600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endParaRPr lang="en-US" altLang="ko-KR" sz="1600" dirty="0">
              <a:latin typeface="Calibri"/>
              <a:cs typeface="Calibri"/>
            </a:endParaRPr>
          </a:p>
          <a:p>
            <a:pPr marL="241300" marR="93345" indent="-228600">
              <a:lnSpc>
                <a:spcPct val="140000"/>
              </a:lnSpc>
              <a:buFont typeface="Arial MT"/>
              <a:buChar char="•"/>
              <a:tabLst>
                <a:tab pos="241300" algn="l"/>
              </a:tabLst>
            </a:pPr>
            <a:r>
              <a:rPr lang="ko-KR" altLang="en-US" sz="1600" dirty="0">
                <a:latin typeface="Calibri"/>
                <a:cs typeface="Calibri"/>
              </a:rPr>
              <a:t>설계용역 진행 과정에서 적정 식수 인원 산정 및 학교</a:t>
            </a:r>
            <a:r>
              <a:rPr lang="en-US" altLang="ko-KR" sz="1600" dirty="0">
                <a:latin typeface="Calibri"/>
                <a:cs typeface="Calibri"/>
              </a:rPr>
              <a:t>, </a:t>
            </a:r>
            <a:r>
              <a:rPr lang="ko-KR" altLang="en-US" sz="1600" dirty="0">
                <a:latin typeface="Calibri"/>
                <a:cs typeface="Calibri"/>
              </a:rPr>
              <a:t>발주처 의견을 반영</a:t>
            </a:r>
            <a:r>
              <a:rPr lang="en-US" altLang="ko-KR" sz="1600" dirty="0">
                <a:latin typeface="Calibri"/>
                <a:cs typeface="Calibri"/>
              </a:rPr>
              <a:t>(</a:t>
            </a:r>
            <a:r>
              <a:rPr lang="ko-KR" altLang="en-US" sz="1600" dirty="0">
                <a:latin typeface="Calibri"/>
                <a:cs typeface="Calibri"/>
              </a:rPr>
              <a:t>검토</a:t>
            </a:r>
            <a:r>
              <a:rPr lang="en-US" altLang="ko-KR" sz="1600" dirty="0">
                <a:latin typeface="Calibri"/>
                <a:cs typeface="Calibri"/>
              </a:rPr>
              <a:t>) </a:t>
            </a:r>
            <a:r>
              <a:rPr lang="ko-KR" altLang="en-US" sz="1600" dirty="0">
                <a:latin typeface="Calibri"/>
                <a:cs typeface="Calibri"/>
              </a:rPr>
              <a:t>하여야 함</a:t>
            </a:r>
            <a:r>
              <a:rPr lang="en-US" altLang="ko-KR" sz="1600" dirty="0">
                <a:latin typeface="Calibri"/>
                <a:cs typeface="Calibri"/>
              </a:rPr>
              <a:t>.</a:t>
            </a:r>
          </a:p>
          <a:p>
            <a:pPr>
              <a:lnSpc>
                <a:spcPct val="100000"/>
              </a:lnSpc>
              <a:spcBef>
                <a:spcPts val="415"/>
              </a:spcBef>
            </a:pPr>
            <a:endParaRPr sz="16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240665" algn="l"/>
              </a:tabLst>
            </a:pPr>
            <a:endParaRPr lang="en-US" altLang="ko-KR" sz="1600" b="1" spc="-15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83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050043"/>
              </p:ext>
            </p:extLst>
          </p:nvPr>
        </p:nvGraphicFramePr>
        <p:xfrm>
          <a:off x="792510" y="4410596"/>
          <a:ext cx="13537504" cy="1584176"/>
        </p:xfrm>
        <a:graphic>
          <a:graphicData uri="http://schemas.openxmlformats.org/drawingml/2006/table">
            <a:tbl>
              <a:tblPr/>
              <a:tblGrid>
                <a:gridCol w="1699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276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8417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4800" b="1" kern="0" spc="0" dirty="0">
                          <a:solidFill>
                            <a:srgbClr val="FFFFFF"/>
                          </a:solidFill>
                          <a:effectLst/>
                          <a:latin typeface="휴먼태엑스포"/>
                        </a:rPr>
                        <a:t>6</a:t>
                      </a:r>
                      <a:endParaRPr lang="ko-KR" altLang="en-US" sz="2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B87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54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폐회</a:t>
                      </a:r>
                      <a:endParaRPr lang="ko-KR" altLang="en-US" sz="54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0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/>
          </p:nvPr>
        </p:nvGraphicFramePr>
        <p:xfrm>
          <a:off x="-1" y="162124"/>
          <a:ext cx="15122525" cy="582047"/>
        </p:xfrm>
        <a:graphic>
          <a:graphicData uri="http://schemas.openxmlformats.org/drawingml/2006/table">
            <a:tbl>
              <a:tblPr/>
              <a:tblGrid>
                <a:gridCol w="16497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7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17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67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5932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60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543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8929">
                <a:tc gridSpan="8"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태릉초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 급식시설 및 기타 증축사업 제안공모 현장설명회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0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4DD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3CF7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18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A4B1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B50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3070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gridSpan="8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9945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</TotalTime>
  <Words>886</Words>
  <Application>Microsoft Office PowerPoint</Application>
  <PresentationFormat>사용자 지정</PresentationFormat>
  <Paragraphs>207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32" baseType="lpstr">
      <vt:lpstr>Arial MT</vt:lpstr>
      <vt:lpstr>HY견고딕</vt:lpstr>
      <vt:lpstr>HY헤드라인M</vt:lpstr>
      <vt:lpstr>Malgun Gothic</vt:lpstr>
      <vt:lpstr>Malgun Gothic</vt:lpstr>
      <vt:lpstr>바탕</vt:lpstr>
      <vt:lpstr>신명 견명조</vt:lpstr>
      <vt:lpstr>한양신명조</vt:lpstr>
      <vt:lpstr>휴먼명조</vt:lpstr>
      <vt:lpstr>휴먼태엑스포</vt:lpstr>
      <vt:lpstr>Arial</vt:lpstr>
      <vt:lpstr>Calibri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spaceden 08</dc:creator>
  <cp:lastModifiedBy>user</cp:lastModifiedBy>
  <cp:revision>125</cp:revision>
  <cp:lastPrinted>2025-11-13T06:37:46Z</cp:lastPrinted>
  <dcterms:created xsi:type="dcterms:W3CDTF">2019-12-19T04:49:25Z</dcterms:created>
  <dcterms:modified xsi:type="dcterms:W3CDTF">2025-11-21T02:08:51Z</dcterms:modified>
  <cp:version/>
</cp:coreProperties>
</file>